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9" r:id="rId2"/>
    <p:sldId id="257" r:id="rId3"/>
    <p:sldId id="260" r:id="rId4"/>
    <p:sldId id="263" r:id="rId5"/>
    <p:sldId id="258" r:id="rId6"/>
    <p:sldId id="261" r:id="rId7"/>
    <p:sldId id="262" r:id="rId8"/>
    <p:sldId id="264" r:id="rId9"/>
    <p:sldId id="268"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p:restoredTop sz="60272"/>
  </p:normalViewPr>
  <p:slideViewPr>
    <p:cSldViewPr snapToGrid="0">
      <p:cViewPr>
        <p:scale>
          <a:sx n="96" d="100"/>
          <a:sy n="96" d="100"/>
        </p:scale>
        <p:origin x="4760"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with family in Pakistan or India, may have been personally affected by the events described in this case—both the history of colonialism and potentially the especially the more recent earthquakes in Pakistan. </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Nature, forms and potential impacts of natural hazards (geophysical, atmospheric and hydrological).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Hazard perception and its economic and cultural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Characteristic human responses – fatalism, prediction, adjustment/adaptation, mitigation, management, risk sharing – and their relationship to hazard incidence, intensity, magnitude, distribution and level of development.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3.1.5.2 </a:t>
            </a:r>
            <a:r>
              <a:rPr lang="en-GB" sz="1800" b="1" dirty="0">
                <a:solidFill>
                  <a:srgbClr val="512D8E"/>
                </a:solidFill>
                <a:effectLst/>
                <a:latin typeface="AQAChevinPro"/>
              </a:rPr>
              <a:t>Plate tectonics </a:t>
            </a:r>
            <a:endParaRPr lang="en-GB" sz="2800" b="1" dirty="0"/>
          </a:p>
          <a:p>
            <a:r>
              <a:rPr lang="en-GB" sz="1800" dirty="0">
                <a:effectLst/>
                <a:latin typeface="ArialMT"/>
              </a:rPr>
              <a:t>Earth structure and internal energy sources. </a:t>
            </a:r>
          </a:p>
          <a:p>
            <a:r>
              <a:rPr lang="en-GB" sz="1800" dirty="0">
                <a:effectLst/>
                <a:latin typeface="ArialMT"/>
              </a:rPr>
              <a:t>Plate tectonic theory of crustal evolution: tectonic plates; plate movement; gravitational sliding; ridge push, slab pull; convection currents and sea- floor spreading. </a:t>
            </a:r>
            <a:endParaRPr lang="en-GB" sz="2800" dirty="0"/>
          </a:p>
          <a:p>
            <a:r>
              <a:rPr lang="en-GB" sz="1800" dirty="0">
                <a:effectLst/>
                <a:latin typeface="ArialMT"/>
              </a:rPr>
              <a:t>Destructive, constructive and conservative plate margins. </a:t>
            </a:r>
          </a:p>
          <a:p>
            <a:endParaRPr lang="en-GB" sz="1800" dirty="0">
              <a:effectLst/>
              <a:latin typeface="ArialMT"/>
            </a:endParaRPr>
          </a:p>
          <a:p>
            <a:r>
              <a:rPr lang="en-GB" sz="1800" b="1" dirty="0">
                <a:solidFill>
                  <a:srgbClr val="512D8E"/>
                </a:solidFill>
                <a:effectLst/>
                <a:latin typeface="ArialMT"/>
              </a:rPr>
              <a:t>3.1.5.4 </a:t>
            </a:r>
            <a:r>
              <a:rPr lang="en-GB" sz="1800" b="1" dirty="0">
                <a:solidFill>
                  <a:srgbClr val="512D8E"/>
                </a:solidFill>
                <a:effectLst/>
                <a:latin typeface="AQAChevinPro"/>
              </a:rPr>
              <a:t>Seismic hazards </a:t>
            </a:r>
            <a:endParaRPr lang="en-GB" sz="2800" b="1" dirty="0"/>
          </a:p>
          <a:p>
            <a:r>
              <a:rPr lang="en-GB" sz="1800" dirty="0">
                <a:effectLst/>
                <a:latin typeface="ArialMT"/>
              </a:rPr>
              <a:t>The nature of seismicity and its relation to plate tectonics: forms of seismic hazard: earthquakes, shockwaves, tsunamis, liquefaction, landslides. </a:t>
            </a:r>
          </a:p>
          <a:p>
            <a:r>
              <a:rPr lang="en-GB" sz="1800" dirty="0">
                <a:effectLst/>
                <a:latin typeface="ArialMT"/>
              </a:rPr>
              <a:t>Spatial distribution, randomness, magnitude, frequency, regularity, predictability of hazard events. </a:t>
            </a:r>
            <a:endParaRPr lang="en-GB" sz="2800" dirty="0"/>
          </a:p>
          <a:p>
            <a:r>
              <a:rPr lang="en-GB" sz="1800" dirty="0">
                <a:effectLst/>
                <a:latin typeface="ArialMT"/>
              </a:rPr>
              <a:t>Impacts: primary/secondary; environmental, social, economic, political. </a:t>
            </a:r>
          </a:p>
          <a:p>
            <a:r>
              <a:rPr lang="en-GB" sz="1800" dirty="0">
                <a:effectLst/>
                <a:latin typeface="ArialMT"/>
              </a:rPr>
              <a:t>Short and long-term responses; risk management designed to reduce the impacts of the hazard through preparedness, mitigation, prevention and adaptation. </a:t>
            </a:r>
            <a:endParaRPr lang="en-GB" sz="2800" dirty="0"/>
          </a:p>
          <a:p>
            <a:r>
              <a:rPr lang="en-GB" sz="1800" dirty="0">
                <a:effectLst/>
                <a:latin typeface="ArialMT"/>
              </a:rPr>
              <a:t>Impacts and human responses as evidenced by a recent seismic event. </a:t>
            </a:r>
            <a:endParaRPr lang="en-GB" sz="2800" dirty="0"/>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600" dirty="0">
              <a:effectLst/>
            </a:endParaRPr>
          </a:p>
          <a:p>
            <a:r>
              <a:rPr lang="en-GB" sz="2800" b="1" u="sng" dirty="0">
                <a:effectLst/>
                <a:latin typeface="ArialMT"/>
              </a:rPr>
              <a:t>COPYRIGHT AND TERMS</a:t>
            </a:r>
          </a:p>
          <a:p>
            <a:r>
              <a:rPr lang="en-GB" sz="2800" b="0" u="none" dirty="0">
                <a:effectLst/>
                <a:latin typeface="ArialMT"/>
              </a:rPr>
              <a:t>All content is provided under the Creative Commons Attribution 4.0 license: https://</a:t>
            </a:r>
            <a:r>
              <a:rPr lang="en-GB" sz="2800" b="0" u="none" dirty="0" err="1">
                <a:effectLst/>
                <a:latin typeface="ArialMT"/>
              </a:rPr>
              <a:t>creativecommons.org</a:t>
            </a:r>
            <a:r>
              <a:rPr lang="en-GB" sz="2800" b="0" u="none" dirty="0">
                <a:effectLst/>
                <a:latin typeface="ArialMT"/>
              </a:rPr>
              <a:t>/licenses/by/4.0/ </a:t>
            </a:r>
          </a:p>
          <a:p>
            <a:r>
              <a:rPr lang="en-GB" sz="2800" b="0" u="none" dirty="0">
                <a:effectLst/>
                <a:latin typeface="ArialMT"/>
              </a:rPr>
              <a:t>Images rights are held by respective copyright holders</a:t>
            </a:r>
          </a:p>
          <a:p>
            <a:endParaRPr lang="en-GB" sz="2800" b="0" u="none" dirty="0">
              <a:effectLst/>
              <a:latin typeface="ArialMT"/>
            </a:endParaRPr>
          </a:p>
          <a:p>
            <a:r>
              <a:rPr lang="en-GB" sz="2800" b="0" u="none" dirty="0">
                <a:effectLst/>
                <a:latin typeface="ArialMT"/>
              </a:rPr>
              <a:t>For further information about the project, please see https://</a:t>
            </a:r>
            <a:r>
              <a:rPr lang="en-GB" sz="2800" b="0" u="none" dirty="0" err="1">
                <a:effectLst/>
                <a:latin typeface="ArialMT"/>
              </a:rPr>
              <a:t>environmentandempire.org.uk</a:t>
            </a:r>
            <a:r>
              <a:rPr lang="en-GB" sz="2800" b="0" u="none" dirty="0">
                <a:effectLst/>
                <a:latin typeface="ArialMT"/>
              </a:rPr>
              <a:t>/</a:t>
            </a:r>
            <a:endParaRPr lang="en-GB" sz="2800" dirty="0">
              <a:effectLst/>
            </a:endParaRPr>
          </a:p>
          <a:p>
            <a:endParaRPr lang="en-GB" dirty="0"/>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130321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u="sng" dirty="0"/>
          </a:p>
          <a:p>
            <a:pPr marL="171450" indent="-171450">
              <a:buFont typeface="Arial" panose="020B0604020202020204" pitchFamily="34" charset="0"/>
              <a:buChar char="•"/>
            </a:pPr>
            <a:r>
              <a:rPr lang="en-GB" sz="1200" b="0" dirty="0"/>
              <a:t>Kazmi’s career shows the</a:t>
            </a:r>
            <a:r>
              <a:rPr lang="en-GB" sz="1200" b="0" u="none" dirty="0"/>
              <a:t> importance of </a:t>
            </a:r>
            <a:r>
              <a:rPr lang="en-GB" sz="1200" b="1" u="none" dirty="0"/>
              <a:t>accurate seismotectonic mapping </a:t>
            </a:r>
            <a:r>
              <a:rPr lang="en-GB" sz="1200" b="0" u="none" dirty="0"/>
              <a:t>for the planning and management of tectonic risk.</a:t>
            </a:r>
          </a:p>
          <a:p>
            <a:endParaRPr lang="en-GB" b="1" u="sng" dirty="0"/>
          </a:p>
          <a:p>
            <a:r>
              <a:rPr lang="en-GB" b="1" u="sng" dirty="0"/>
              <a:t>SPECIFICATION</a:t>
            </a:r>
          </a:p>
          <a:p>
            <a:r>
              <a:rPr lang="en-GB" b="1" u="none" dirty="0"/>
              <a:t>AQA A-Level Geography</a:t>
            </a:r>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10</a:t>
            </a:fld>
            <a:endParaRPr lang="en-GB"/>
          </a:p>
        </p:txBody>
      </p:sp>
    </p:spTree>
    <p:extLst>
      <p:ext uri="{BB962C8B-B14F-4D97-AF65-F5344CB8AC3E}">
        <p14:creationId xmlns:p14="http://schemas.microsoft.com/office/powerpoint/2010/main" val="206334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Nature, forms and potential impacts of natural hazards (geophysical, atmospheric and hydrological).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Hazard perception and its economic and cultural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Characteristic human responses – fatalism, prediction, adjustment/adaptation, mitigation, management, risk sharing – and their relationship to hazard incidence, intensity, magnitude, distribution and level of development.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3.1.5.2 </a:t>
            </a:r>
            <a:r>
              <a:rPr lang="en-GB" sz="1200" b="1" dirty="0">
                <a:solidFill>
                  <a:srgbClr val="512D8E"/>
                </a:solidFill>
                <a:effectLst/>
                <a:latin typeface="AQAChevinPro"/>
              </a:rPr>
              <a:t>Plate tectonics </a:t>
            </a:r>
            <a:endParaRPr lang="en-GB" sz="1800" b="1" dirty="0"/>
          </a:p>
          <a:p>
            <a:r>
              <a:rPr lang="en-GB" sz="1200" dirty="0">
                <a:effectLst/>
                <a:latin typeface="ArialMT"/>
              </a:rPr>
              <a:t>Earth structure and internal energy sources. </a:t>
            </a:r>
          </a:p>
          <a:p>
            <a:r>
              <a:rPr lang="en-GB" sz="1200" dirty="0">
                <a:effectLst/>
                <a:latin typeface="ArialMT"/>
              </a:rPr>
              <a:t>Plate tectonic theory of crustal evolution: tectonic plates; plate movement; gravitational sliding; ridge push, slab pull; convection currents and sea- floor spreading. </a:t>
            </a:r>
            <a:endParaRPr lang="en-GB" sz="1800" dirty="0"/>
          </a:p>
          <a:p>
            <a:r>
              <a:rPr lang="en-GB" sz="1200" dirty="0">
                <a:effectLst/>
                <a:latin typeface="ArialMT"/>
              </a:rPr>
              <a:t>Destructive, constructive and conservative plate margins. </a:t>
            </a:r>
          </a:p>
          <a:p>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a:p>
            <a:endParaRPr lang="en-GB" sz="1800" dirty="0"/>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Nature, forms and potential impacts of natural hazards (geophysical, atmospheric and hydrological).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Hazard perception and its economic and cultural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Characteristic human responses – fatalism, prediction, adjustment/adaptation, mitigation, management, risk sharing – and their relationship to hazard incidence, intensity, magnitude, distribution and level of development. </a:t>
            </a:r>
            <a:endParaRPr lang="en-GB" dirty="0"/>
          </a:p>
          <a:p>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Identify for students the location of the 1935 Quetta earthquake and the 2005 Kashmir earthquake (near Muzaffarabad).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Copy of the earthquake map available (free): https://</a:t>
            </a:r>
            <a:r>
              <a:rPr lang="en-GB" b="0" u="none" dirty="0" err="1"/>
              <a:t>en.wikipedia.org</a:t>
            </a:r>
            <a:r>
              <a:rPr lang="en-GB" b="0" u="none" dirty="0"/>
              <a:t>/wiki/</a:t>
            </a:r>
            <a:r>
              <a:rPr lang="en-GB" b="0" u="none" dirty="0" err="1"/>
              <a:t>List_of_earthquakes_in_Pakistan</a:t>
            </a:r>
            <a:r>
              <a:rPr lang="en-GB" b="0" u="none" dirty="0"/>
              <a:t>#/media/</a:t>
            </a:r>
            <a:r>
              <a:rPr lang="en-GB" b="0" u="none" dirty="0" err="1"/>
              <a:t>File:Sesimic_hazard_zones_of-Pakistan.png</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r>
              <a:rPr lang="en-GB" b="1" u="sng" dirty="0"/>
              <a:t>SPECIFICATION</a:t>
            </a:r>
          </a:p>
          <a:p>
            <a:r>
              <a:rPr lang="en-GB" b="1" u="none" dirty="0"/>
              <a:t>AQA A-Level Geography</a:t>
            </a:r>
            <a:endParaRPr lang="en-GB" sz="1000" b="1" dirty="0">
              <a:solidFill>
                <a:srgbClr val="512D8E"/>
              </a:solidFill>
              <a:effectLst/>
              <a:latin typeface="ArialMT"/>
            </a:endParaRPr>
          </a:p>
          <a:p>
            <a:r>
              <a:rPr lang="en-GB" sz="1200" b="1" dirty="0">
                <a:solidFill>
                  <a:srgbClr val="512D8E"/>
                </a:solidFill>
                <a:effectLst/>
                <a:latin typeface="ArialMT"/>
              </a:rPr>
              <a:t>3.1.5.2 </a:t>
            </a:r>
            <a:r>
              <a:rPr lang="en-GB" sz="1200" b="1" dirty="0">
                <a:solidFill>
                  <a:srgbClr val="512D8E"/>
                </a:solidFill>
                <a:effectLst/>
                <a:latin typeface="AQAChevinPro"/>
              </a:rPr>
              <a:t>Plate tectonics </a:t>
            </a:r>
            <a:endParaRPr lang="en-GB" sz="1800" b="1" dirty="0"/>
          </a:p>
          <a:p>
            <a:r>
              <a:rPr lang="en-GB" sz="1200" dirty="0">
                <a:effectLst/>
                <a:latin typeface="ArialMT"/>
              </a:rPr>
              <a:t>Earth structure and internal energy sources. </a:t>
            </a:r>
          </a:p>
          <a:p>
            <a:r>
              <a:rPr lang="en-GB" sz="1200" dirty="0">
                <a:effectLst/>
                <a:latin typeface="ArialMT"/>
              </a:rPr>
              <a:t>Plate tectonic theory of crustal evolution: tectonic plates; plate movement; gravitational sliding; ridge push, slab pull; convection currents and sea- floor spreading. </a:t>
            </a:r>
            <a:endParaRPr lang="en-GB" sz="1800" dirty="0"/>
          </a:p>
          <a:p>
            <a:r>
              <a:rPr lang="en-GB" sz="1200" dirty="0">
                <a:effectLst/>
                <a:latin typeface="ArialMT"/>
              </a:rPr>
              <a:t>Destructive, constructive and conservative plate margins. </a:t>
            </a:r>
          </a:p>
          <a:p>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130541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For a detailed account of effects and responses to the 1935 Quetta earthquake, see the following:</a:t>
            </a:r>
          </a:p>
          <a:p>
            <a:endParaRPr lang="en-GB" i="0" dirty="0"/>
          </a:p>
          <a:p>
            <a:r>
              <a:rPr lang="en-GB" i="0" dirty="0"/>
              <a:t>Haines, Daniel (May 2019). "Historical Case Study: India 1935: Earthquake" (PDF). Shelter Projects 2017-2018. Global Shelter Cluster.</a:t>
            </a:r>
            <a:r>
              <a:rPr lang="en-GB" b="0" i="0" u="none" dirty="0"/>
              <a:t> https://</a:t>
            </a:r>
            <a:r>
              <a:rPr lang="en-GB" b="0" i="0" u="none" dirty="0" err="1"/>
              <a:t>www.shelterprojects.org</a:t>
            </a:r>
            <a:r>
              <a:rPr lang="en-GB" b="0" i="0" u="none" dirty="0"/>
              <a:t>/shelterprojects2017-2018/SP17-18_B01-India-Quetta-1935.pdf</a:t>
            </a:r>
          </a:p>
          <a:p>
            <a:endParaRPr lang="en-GB" b="0" u="none"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Nature, forms and potential impacts of natural hazards (geophysical, atmospheric and hydrological).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Hazard perception and its economic and cultural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Characteristic human responses – fatalism, prediction, adjustment/adaptation, mitigation, management, risk sharing – and their relationship to hazard incidence, intensity, magnitude, distribution and level of development.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3.1.5.2 </a:t>
            </a:r>
            <a:r>
              <a:rPr lang="en-GB" sz="1200" b="1" dirty="0">
                <a:solidFill>
                  <a:srgbClr val="512D8E"/>
                </a:solidFill>
                <a:effectLst/>
                <a:latin typeface="AQAChevinPro"/>
              </a:rPr>
              <a:t>Plate tectonics </a:t>
            </a:r>
            <a:endParaRPr lang="en-GB" sz="1800" b="1" dirty="0"/>
          </a:p>
          <a:p>
            <a:r>
              <a:rPr lang="en-GB" sz="1200" dirty="0">
                <a:effectLst/>
                <a:latin typeface="ArialMT"/>
              </a:rPr>
              <a:t>Earth structure and internal energy sources. </a:t>
            </a:r>
          </a:p>
          <a:p>
            <a:r>
              <a:rPr lang="en-GB" sz="1200" dirty="0">
                <a:effectLst/>
                <a:latin typeface="ArialMT"/>
              </a:rPr>
              <a:t>Plate tectonic theory of crustal evolution: tectonic plates; plate movement; gravitational sliding; ridge push, slab pull; convection currents and sea- floor spreading. </a:t>
            </a:r>
            <a:endParaRPr lang="en-GB" sz="1800" dirty="0"/>
          </a:p>
          <a:p>
            <a:r>
              <a:rPr lang="en-GB" sz="1200" dirty="0">
                <a:effectLst/>
                <a:latin typeface="ArialMT"/>
              </a:rPr>
              <a:t>Destructive, constructive and conservative plate margins. </a:t>
            </a:r>
          </a:p>
          <a:p>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151950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dirty="0"/>
              <a:t>Click image above or copy direct link to BFI Film Player (Free): https://</a:t>
            </a:r>
            <a:r>
              <a:rPr lang="en-GB" dirty="0" err="1"/>
              <a:t>player.bfi.org.uk</a:t>
            </a:r>
            <a:r>
              <a:rPr lang="en-GB" dirty="0"/>
              <a:t>/free/film/watch-quetta-earthquake-universal-talking-news-no-515-1935-online</a:t>
            </a:r>
          </a:p>
          <a:p>
            <a:endParaRPr lang="en-GB" dirty="0"/>
          </a:p>
          <a:p>
            <a:r>
              <a:rPr lang="en-GB" dirty="0"/>
              <a:t>1 minute silent film documenting the 1935 Quetta earthquake.</a:t>
            </a:r>
          </a:p>
          <a:p>
            <a:endParaRPr lang="en-GB" dirty="0"/>
          </a:p>
          <a:p>
            <a:r>
              <a:rPr lang="en-GB" dirty="0"/>
              <a:t>Ask the students to pay attention to </a:t>
            </a:r>
            <a:r>
              <a:rPr lang="en-GB" b="1" dirty="0"/>
              <a:t>effects</a:t>
            </a:r>
            <a:r>
              <a:rPr lang="en-GB" dirty="0"/>
              <a:t> and </a:t>
            </a:r>
            <a:r>
              <a:rPr lang="en-GB" b="1" dirty="0"/>
              <a:t>responses </a:t>
            </a:r>
            <a:r>
              <a:rPr lang="en-GB" b="0" dirty="0"/>
              <a:t>to the earthquake.</a:t>
            </a:r>
          </a:p>
          <a:p>
            <a:endParaRPr lang="en-GB" b="0" dirty="0"/>
          </a:p>
          <a:p>
            <a:r>
              <a:rPr lang="en-GB" b="1" u="sng" dirty="0"/>
              <a:t>SPECIFICATION</a:t>
            </a:r>
          </a:p>
          <a:p>
            <a:r>
              <a:rPr lang="en-GB" b="1" u="none" dirty="0"/>
              <a:t>AQA A-Level Geography</a:t>
            </a:r>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118794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For a detailed account of effects and responses to the 1935 Quetta earthquake, see the following:</a:t>
            </a:r>
          </a:p>
          <a:p>
            <a:endParaRPr lang="en-GB" i="0" dirty="0"/>
          </a:p>
          <a:p>
            <a:r>
              <a:rPr lang="en-GB" i="0" dirty="0"/>
              <a:t>Haines, Daniel (May 2019). "Historical Case Study: India 1935: Earthquake" (PDF). Shelter Projects 2017-2018. Global Shelter Cluster.</a:t>
            </a:r>
            <a:r>
              <a:rPr lang="en-GB" b="0" i="0" u="none" dirty="0"/>
              <a:t> https://</a:t>
            </a:r>
            <a:r>
              <a:rPr lang="en-GB" b="0" i="0" u="none" dirty="0" err="1"/>
              <a:t>www.shelterprojects.org</a:t>
            </a:r>
            <a:r>
              <a:rPr lang="en-GB" b="0" i="0" u="none" dirty="0"/>
              <a:t>/shelterprojects2017-2018/SP17-18_B01-India-Quetta-1935.pdf</a:t>
            </a:r>
          </a:p>
          <a:p>
            <a:endParaRPr lang="en-GB" b="0" i="0" u="none" dirty="0"/>
          </a:p>
          <a:p>
            <a:r>
              <a:rPr lang="en-GB" b="0" i="0" u="none" dirty="0"/>
              <a:t>The new building code was enforced by the colonial government, but only locally in Quetta, not across British India. </a:t>
            </a:r>
          </a:p>
          <a:p>
            <a:endParaRPr lang="en-GB" b="0" i="0" u="none" dirty="0"/>
          </a:p>
          <a:p>
            <a:r>
              <a:rPr lang="en-GB" b="0" i="0" u="none" dirty="0"/>
              <a:t>The building code required use of cement and steel rods, concrete roofs, maximum two stories for offices, square-shaped. Local people and property owners protested against the increased costs of building.</a:t>
            </a:r>
          </a:p>
          <a:p>
            <a:endParaRPr lang="en-GB" b="1" u="sng" dirty="0"/>
          </a:p>
          <a:p>
            <a:r>
              <a:rPr lang="en-GB" b="1" u="sng" dirty="0"/>
              <a:t>SPECIFICATION</a:t>
            </a:r>
          </a:p>
          <a:p>
            <a:r>
              <a:rPr lang="en-GB" b="1" u="none" dirty="0"/>
              <a:t>AQA A-Level Geography</a:t>
            </a:r>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54530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Nature, forms and potential impacts of natural hazards (geophysical, atmospheric and hydrological).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Hazard perception and its economic and cultural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Characteristic human responses – fatalism, prediction, adjustment/adaptation, mitigation, management, risk sharing – and their relationship to hazard incidence, intensity, magnitude, distribution and level of development.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3.1.5.2 </a:t>
            </a:r>
            <a:r>
              <a:rPr lang="en-GB" sz="1200" b="1" dirty="0">
                <a:solidFill>
                  <a:srgbClr val="512D8E"/>
                </a:solidFill>
                <a:effectLst/>
                <a:latin typeface="AQAChevinPro"/>
              </a:rPr>
              <a:t>Plate tectonics </a:t>
            </a:r>
            <a:endParaRPr lang="en-GB" sz="1800" b="1" dirty="0"/>
          </a:p>
          <a:p>
            <a:r>
              <a:rPr lang="en-GB" sz="1200" dirty="0">
                <a:effectLst/>
                <a:latin typeface="ArialMT"/>
              </a:rPr>
              <a:t>Earth structure and internal energy sources. </a:t>
            </a:r>
          </a:p>
          <a:p>
            <a:r>
              <a:rPr lang="en-GB" sz="1200" dirty="0">
                <a:effectLst/>
                <a:latin typeface="ArialMT"/>
              </a:rPr>
              <a:t>Plate tectonic theory of crustal evolution: tectonic plates; plate movement; gravitational sliding; ridge push, slab pull; convection currents and sea- floor spreading. </a:t>
            </a:r>
            <a:endParaRPr lang="en-GB" sz="1800" dirty="0"/>
          </a:p>
          <a:p>
            <a:r>
              <a:rPr lang="en-GB" sz="1200" dirty="0">
                <a:effectLst/>
                <a:latin typeface="ArialMT"/>
              </a:rPr>
              <a:t>Destructive, constructive and conservative plate margins. </a:t>
            </a:r>
          </a:p>
          <a:p>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116048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u="sng" dirty="0"/>
          </a:p>
          <a:p>
            <a:pPr marL="171450" indent="-171450">
              <a:buFont typeface="Arial" panose="020B0604020202020204" pitchFamily="34" charset="0"/>
              <a:buChar char="•"/>
            </a:pPr>
            <a:r>
              <a:rPr lang="en-GB" sz="1200" b="0" dirty="0" err="1"/>
              <a:t>Tahirkheli’s</a:t>
            </a:r>
            <a:r>
              <a:rPr lang="en-GB" sz="1200" b="0" dirty="0"/>
              <a:t> career shows the</a:t>
            </a:r>
            <a:r>
              <a:rPr lang="en-GB" sz="1200" b="0" u="none" dirty="0"/>
              <a:t> importance of </a:t>
            </a:r>
            <a:r>
              <a:rPr lang="en-GB" sz="1200" b="1" u="none" dirty="0"/>
              <a:t>institution building</a:t>
            </a:r>
            <a:r>
              <a:rPr lang="en-GB" sz="1200" b="0" u="none" dirty="0"/>
              <a:t>, </a:t>
            </a:r>
            <a:r>
              <a:rPr lang="en-GB" sz="1200" b="1" u="none" dirty="0"/>
              <a:t>funding, education, </a:t>
            </a:r>
            <a:r>
              <a:rPr lang="en-GB" sz="1200" b="0" u="none" dirty="0"/>
              <a:t>and</a:t>
            </a:r>
            <a:r>
              <a:rPr lang="en-GB" sz="1200" b="1" u="none" dirty="0"/>
              <a:t> training </a:t>
            </a:r>
            <a:r>
              <a:rPr lang="en-GB" sz="1200" b="0" u="none" dirty="0"/>
              <a:t>for the planning and management of tectonic risk.</a:t>
            </a:r>
          </a:p>
          <a:p>
            <a:pPr marL="171450" indent="-171450">
              <a:buFont typeface="Arial" panose="020B0604020202020204" pitchFamily="34" charset="0"/>
              <a:buChar char="•"/>
            </a:pPr>
            <a:r>
              <a:rPr lang="en-GB" sz="1200" b="0" dirty="0" err="1"/>
              <a:t>Tahirkheli</a:t>
            </a:r>
            <a:r>
              <a:rPr lang="en-GB" sz="1200" b="0" dirty="0"/>
              <a:t> worked a lot with the Royal Geographical Society in London, helping to co-organise the 1980 International Karakorum Project (with British and Chinese geologists).</a:t>
            </a:r>
            <a:endParaRPr lang="en-GB" sz="1200" b="0" u="none" dirty="0"/>
          </a:p>
          <a:p>
            <a:pPr marL="171450" indent="-171450">
              <a:buFont typeface="Arial" panose="020B0604020202020204" pitchFamily="34" charset="0"/>
              <a:buChar char="•"/>
            </a:pPr>
            <a:endParaRPr lang="en-GB" b="1" u="sng" dirty="0"/>
          </a:p>
          <a:p>
            <a:endParaRPr lang="en-GB" b="1" u="sng" dirty="0"/>
          </a:p>
          <a:p>
            <a:r>
              <a:rPr lang="en-GB" b="1" u="sng" dirty="0"/>
              <a:t>SPECIFICATION</a:t>
            </a:r>
          </a:p>
          <a:p>
            <a:r>
              <a:rPr lang="en-GB" b="1" u="none" dirty="0"/>
              <a:t>AQA A-Level Geography</a:t>
            </a:r>
            <a:endParaRPr lang="en-GB" sz="1200" dirty="0">
              <a:effectLst/>
              <a:latin typeface="ArialMT"/>
            </a:endParaRPr>
          </a:p>
          <a:p>
            <a:r>
              <a:rPr lang="en-GB" sz="1200" b="1" dirty="0">
                <a:solidFill>
                  <a:srgbClr val="512D8E"/>
                </a:solidFill>
                <a:effectLst/>
                <a:latin typeface="ArialMT"/>
              </a:rPr>
              <a:t>3.1.5.4 </a:t>
            </a:r>
            <a:r>
              <a:rPr lang="en-GB" sz="1200" b="1" dirty="0">
                <a:solidFill>
                  <a:srgbClr val="512D8E"/>
                </a:solidFill>
                <a:effectLst/>
                <a:latin typeface="AQAChevinPro"/>
              </a:rPr>
              <a:t>Seismic hazards </a:t>
            </a:r>
            <a:endParaRPr lang="en-GB" sz="1800" b="1" dirty="0"/>
          </a:p>
          <a:p>
            <a:r>
              <a:rPr lang="en-GB" sz="1200" dirty="0">
                <a:effectLst/>
                <a:latin typeface="ArialMT"/>
              </a:rPr>
              <a:t>The nature of seismicity and its relation to plate tectonics: forms of seismic hazard: earthquakes, shockwaves, tsunamis, liquefaction, landslides. </a:t>
            </a:r>
          </a:p>
          <a:p>
            <a:r>
              <a:rPr lang="en-GB" sz="1200" dirty="0">
                <a:effectLst/>
                <a:latin typeface="ArialMT"/>
              </a:rPr>
              <a:t>Spatial distribution, randomness, magnitude, frequency, regularity, predictability of hazard events. </a:t>
            </a:r>
            <a:endParaRPr lang="en-GB" sz="1800" dirty="0"/>
          </a:p>
          <a:p>
            <a:r>
              <a:rPr lang="en-GB" sz="1200" dirty="0">
                <a:effectLst/>
                <a:latin typeface="ArialMT"/>
              </a:rPr>
              <a:t>Impacts: primary/secondary; environmental, social, economic, political. </a:t>
            </a:r>
          </a:p>
          <a:p>
            <a:r>
              <a:rPr lang="en-GB" sz="1200" dirty="0">
                <a:effectLst/>
                <a:latin typeface="ArialMT"/>
              </a:rPr>
              <a:t>Short and long-term responses; risk management designed to reduce the impacts of the hazard through preparedness, mitigation, prevention and adaptation. </a:t>
            </a:r>
            <a:endParaRPr lang="en-GB" sz="1800" dirty="0"/>
          </a:p>
          <a:p>
            <a:r>
              <a:rPr lang="en-GB" sz="1200" dirty="0">
                <a:effectLst/>
                <a:latin typeface="ArialMT"/>
              </a:rPr>
              <a:t>Impacts and human responses as evidenced by a recent seismic event. </a:t>
            </a:r>
          </a:p>
          <a:p>
            <a:endParaRPr lang="en-GB" sz="1200" dirty="0">
              <a:effectLst/>
              <a:latin typeface="ArialMT"/>
            </a:endParaRPr>
          </a:p>
          <a:p>
            <a:r>
              <a:rPr lang="en-GB" sz="1800" b="1" dirty="0">
                <a:solidFill>
                  <a:srgbClr val="512D8E"/>
                </a:solidFill>
                <a:effectLst/>
                <a:latin typeface="ArialMT"/>
              </a:rPr>
              <a:t>3.1.5.7 </a:t>
            </a:r>
            <a:r>
              <a:rPr lang="en-GB" sz="1800" b="1" dirty="0">
                <a:solidFill>
                  <a:srgbClr val="512D8E"/>
                </a:solidFill>
                <a:effectLst/>
                <a:latin typeface="AQAChevinPro"/>
              </a:rPr>
              <a:t>Case studies </a:t>
            </a:r>
            <a:endParaRPr lang="en-GB" sz="2800" b="1" dirty="0"/>
          </a:p>
          <a:p>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9</a:t>
            </a:fld>
            <a:endParaRPr lang="en-GB"/>
          </a:p>
        </p:txBody>
      </p:sp>
    </p:spTree>
    <p:extLst>
      <p:ext uri="{BB962C8B-B14F-4D97-AF65-F5344CB8AC3E}">
        <p14:creationId xmlns:p14="http://schemas.microsoft.com/office/powerpoint/2010/main" val="22290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10/10/23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10/10/23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ayer.bfi.org.uk/free/film/watch-quetta-earthquake-universal-talking-news-no-515-1935-on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ctonic-wide.png">
            <a:extLst>
              <a:ext uri="{FF2B5EF4-FFF2-40B4-BE49-F238E27FC236}">
                <a16:creationId xmlns:a16="http://schemas.microsoft.com/office/drawing/2014/main" id="{0163E452-DC59-8892-0F8F-677581A6C5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8" y="757904"/>
            <a:ext cx="12202222" cy="4718737"/>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476641"/>
            <a:ext cx="12195949" cy="1380480"/>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Pakistan</a:t>
            </a:r>
            <a:endParaRPr lang="en-US" dirty="0">
              <a:solidFill>
                <a:srgbClr val="FFFFFF"/>
              </a:solidFill>
              <a:cs typeface="Calibri Light"/>
            </a:endParaRPr>
          </a:p>
        </p:txBody>
      </p:sp>
      <p:sp>
        <p:nvSpPr>
          <p:cNvPr id="2" name="Title 1"/>
          <p:cNvSpPr>
            <a:spLocks noGrp="1"/>
          </p:cNvSpPr>
          <p:nvPr>
            <p:ph type="ctrTitle"/>
          </p:nvPr>
        </p:nvSpPr>
        <p:spPr>
          <a:xfrm>
            <a:off x="-3635" y="756581"/>
            <a:ext cx="12195635" cy="605487"/>
          </a:xfrm>
          <a:noFill/>
        </p:spPr>
        <p:txBody>
          <a:bodyPr vert="horz" lIns="91440" tIns="45720" rIns="91440" bIns="45720" rtlCol="0" anchor="ctr">
            <a:normAutofit fontScale="90000"/>
          </a:bodyPr>
          <a:lstStyle/>
          <a:p>
            <a:pPr algn="ctr">
              <a:lnSpc>
                <a:spcPct val="100000"/>
              </a:lnSpc>
            </a:pPr>
            <a:r>
              <a:rPr lang="en-US" sz="3600" b="1" dirty="0">
                <a:solidFill>
                  <a:srgbClr val="CA2703"/>
                </a:solidFill>
                <a:latin typeface="Cambria"/>
                <a:ea typeface="Cambria"/>
              </a:rPr>
              <a:t>Tectonic Hazards</a:t>
            </a:r>
            <a:endParaRPr lang="en-US" dirty="0">
              <a:solidFill>
                <a:srgbClr val="CA2703"/>
              </a:solidFill>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A-Level Geography</a:t>
            </a:r>
            <a:endParaRPr lang="en-US" sz="1400" dirty="0">
              <a:solidFill>
                <a:srgbClr val="9AA5CB"/>
              </a:solidFill>
              <a:latin typeface="Bahnschrift"/>
            </a:endParaRPr>
          </a:p>
        </p:txBody>
      </p:sp>
    </p:spTree>
    <p:extLst>
      <p:ext uri="{BB962C8B-B14F-4D97-AF65-F5344CB8AC3E}">
        <p14:creationId xmlns:p14="http://schemas.microsoft.com/office/powerpoint/2010/main" val="125611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solidFill>
                  <a:schemeClr val="tx1"/>
                </a:solidFill>
                <a:ea typeface="Times New Roman" panose="02020603050405020304" pitchFamily="18" charset="0"/>
                <a:cs typeface="Arial" panose="020B0604020202020204" pitchFamily="34" charset="0"/>
              </a:rPr>
              <a:t>S</a:t>
            </a:r>
            <a:r>
              <a:rPr lang="en-GB" sz="2200" kern="100" dirty="0">
                <a:solidFill>
                  <a:schemeClr val="tx1"/>
                </a:solidFill>
                <a:effectLst/>
                <a:ea typeface="Times New Roman" panose="02020603050405020304" pitchFamily="18" charset="0"/>
                <a:cs typeface="Arial" panose="020B0604020202020204" pitchFamily="34" charset="0"/>
              </a:rPr>
              <a:t>tudied at </a:t>
            </a:r>
            <a:r>
              <a:rPr lang="en-GB" sz="2200" b="1" kern="100" dirty="0">
                <a:solidFill>
                  <a:schemeClr val="tx1"/>
                </a:solidFill>
                <a:effectLst/>
                <a:ea typeface="Times New Roman" panose="02020603050405020304" pitchFamily="18" charset="0"/>
                <a:cs typeface="Arial" panose="020B0604020202020204" pitchFamily="34" charset="0"/>
              </a:rPr>
              <a:t>University of Lucknow</a:t>
            </a:r>
            <a:r>
              <a:rPr lang="en-GB" sz="2200" kern="100" dirty="0">
                <a:solidFill>
                  <a:schemeClr val="tx1"/>
                </a:solidFill>
                <a:effectLst/>
                <a:ea typeface="Times New Roman" panose="02020603050405020304" pitchFamily="18" charset="0"/>
                <a:cs typeface="Arial" panose="020B0604020202020204" pitchFamily="34" charset="0"/>
              </a:rPr>
              <a:t>, British India in 1940s.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Further study at </a:t>
            </a:r>
            <a:r>
              <a:rPr lang="en-GB" sz="2200" b="1" kern="100" dirty="0">
                <a:solidFill>
                  <a:schemeClr val="tx1"/>
                </a:solidFill>
                <a:effectLst/>
                <a:ea typeface="Times New Roman" panose="02020603050405020304" pitchFamily="18" charset="0"/>
                <a:cs typeface="Arial" panose="020B0604020202020204" pitchFamily="34" charset="0"/>
              </a:rPr>
              <a:t>Imperial College London</a:t>
            </a:r>
            <a:r>
              <a:rPr lang="en-GB" sz="2200" kern="100" dirty="0">
                <a:solidFill>
                  <a:schemeClr val="tx1"/>
                </a:solidFill>
                <a:effectLst/>
                <a:ea typeface="Times New Roman" panose="02020603050405020304" pitchFamily="18" charset="0"/>
                <a:cs typeface="Arial" panose="020B0604020202020204" pitchFamily="34" charset="0"/>
              </a:rPr>
              <a:t>, UK in 1950s.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Worked for</a:t>
            </a:r>
            <a:r>
              <a:rPr lang="en-GB" sz="2200" b="1" kern="100" dirty="0">
                <a:solidFill>
                  <a:schemeClr val="tx1"/>
                </a:solidFill>
                <a:effectLst/>
                <a:ea typeface="Times New Roman" panose="02020603050405020304" pitchFamily="18" charset="0"/>
                <a:cs typeface="Arial" panose="020B0604020202020204" pitchFamily="34" charset="0"/>
              </a:rPr>
              <a:t> Geological Survey of Pakistan.</a:t>
            </a: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Published </a:t>
            </a:r>
            <a:r>
              <a:rPr lang="en-GB" sz="2200" b="1" i="1" kern="100" dirty="0">
                <a:solidFill>
                  <a:schemeClr val="tx1"/>
                </a:solidFill>
                <a:effectLst/>
                <a:ea typeface="Times New Roman" panose="02020603050405020304" pitchFamily="18" charset="0"/>
                <a:cs typeface="Arial" panose="020B0604020202020204" pitchFamily="34" charset="0"/>
              </a:rPr>
              <a:t>Seismotectonic Map of Pakistan</a:t>
            </a:r>
            <a:r>
              <a:rPr lang="en-GB" sz="2200" i="1" kern="100" dirty="0">
                <a:solidFill>
                  <a:schemeClr val="tx1"/>
                </a:solidFill>
                <a:effectLst/>
                <a:ea typeface="Times New Roman" panose="02020603050405020304" pitchFamily="18" charset="0"/>
                <a:cs typeface="Arial" panose="020B0604020202020204" pitchFamily="34" charset="0"/>
              </a:rPr>
              <a:t> </a:t>
            </a:r>
            <a:r>
              <a:rPr lang="en-GB" sz="2200" kern="100" dirty="0">
                <a:solidFill>
                  <a:schemeClr val="tx1"/>
                </a:solidFill>
                <a:effectLst/>
                <a:ea typeface="Times New Roman" panose="02020603050405020304" pitchFamily="18" charset="0"/>
                <a:cs typeface="Arial" panose="020B0604020202020204" pitchFamily="34" charset="0"/>
              </a:rPr>
              <a:t>(1979) to help prepare responses to earthquakes.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a:spcBef>
                <a:spcPts val="0"/>
              </a:spcBef>
            </a:pPr>
            <a:endParaRPr lang="en-GB" sz="2200" baseline="-25000" dirty="0">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387604" y="6612208"/>
            <a:ext cx="3804397" cy="20762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Geological Map of Pakistan, Geological Survey of Pakistan, 1964, European Soil Data Centre </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a:duotone>
              <a:schemeClr val="bg2">
                <a:shade val="45000"/>
                <a:satMod val="135000"/>
              </a:schemeClr>
              <a:prstClr val="white"/>
            </a:duotone>
          </a:blip>
          <a:srcRect t="1925" b="1925"/>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81954" y="1417851"/>
            <a:ext cx="3004757" cy="629912"/>
          </a:xfrm>
        </p:spPr>
        <p:txBody>
          <a:bodyPr anchor="ctr">
            <a:noAutofit/>
          </a:bodyPr>
          <a:lstStyle/>
          <a:p>
            <a:pPr algn="ctr"/>
            <a:r>
              <a:rPr lang="en-GB" sz="3000" b="1" dirty="0">
                <a:solidFill>
                  <a:schemeClr val="tx1"/>
                </a:solidFill>
              </a:rPr>
              <a:t>Ali Hamza Kazmi </a:t>
            </a:r>
            <a:endParaRPr lang="en-GB" sz="2500" b="1" dirty="0">
              <a:solidFill>
                <a:schemeClr val="tx1"/>
              </a:solidFill>
            </a:endParaRPr>
          </a:p>
        </p:txBody>
      </p:sp>
    </p:spTree>
    <p:extLst>
      <p:ext uri="{BB962C8B-B14F-4D97-AF65-F5344CB8AC3E}">
        <p14:creationId xmlns:p14="http://schemas.microsoft.com/office/powerpoint/2010/main" val="401393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50" y="1254136"/>
            <a:ext cx="4895882" cy="48473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Pakistan is located where the Eurasian and Indian </a:t>
            </a:r>
            <a:r>
              <a:rPr lang="en-GB" sz="2200" b="1" dirty="0">
                <a:solidFill>
                  <a:schemeClr val="tx1"/>
                </a:solidFill>
              </a:rPr>
              <a:t>tectonic plates </a:t>
            </a:r>
            <a:r>
              <a:rPr lang="en-GB" sz="2200" dirty="0">
                <a:solidFill>
                  <a:schemeClr val="tx1"/>
                </a:solidFill>
              </a:rPr>
              <a:t>meet.</a:t>
            </a:r>
          </a:p>
          <a:p>
            <a:r>
              <a:rPr lang="en-GB" sz="2200" dirty="0">
                <a:solidFill>
                  <a:schemeClr val="tx1"/>
                </a:solidFill>
              </a:rPr>
              <a:t>On average, Pakistan experiences </a:t>
            </a:r>
            <a:r>
              <a:rPr lang="en-GB" sz="2200" b="1" dirty="0">
                <a:solidFill>
                  <a:schemeClr val="tx1"/>
                </a:solidFill>
              </a:rPr>
              <a:t>250 earthquakes </a:t>
            </a:r>
            <a:r>
              <a:rPr lang="en-GB" sz="2200" dirty="0">
                <a:solidFill>
                  <a:schemeClr val="tx1"/>
                </a:solidFill>
              </a:rPr>
              <a:t>with a magnitude above 4 M</a:t>
            </a:r>
            <a:r>
              <a:rPr lang="en-GB" sz="2200" baseline="-25000" dirty="0">
                <a:solidFill>
                  <a:schemeClr val="tx1"/>
                </a:solidFill>
              </a:rPr>
              <a:t>w </a:t>
            </a:r>
            <a:r>
              <a:rPr lang="en-GB" sz="2200" dirty="0">
                <a:solidFill>
                  <a:schemeClr val="tx1"/>
                </a:solidFill>
              </a:rPr>
              <a:t>per year.</a:t>
            </a:r>
          </a:p>
          <a:p>
            <a:r>
              <a:rPr lang="en-GB" sz="2200" dirty="0">
                <a:solidFill>
                  <a:schemeClr val="tx1"/>
                </a:solidFill>
              </a:rPr>
              <a:t>In 2005 Pakistan experienced an earthquake of </a:t>
            </a:r>
            <a:r>
              <a:rPr lang="en-GB" sz="2200" b="1" dirty="0">
                <a:solidFill>
                  <a:schemeClr val="tx1"/>
                </a:solidFill>
              </a:rPr>
              <a:t>magnitude 7.6 M</a:t>
            </a:r>
            <a:r>
              <a:rPr lang="en-GB" sz="2200" b="1" baseline="-25000" dirty="0">
                <a:solidFill>
                  <a:schemeClr val="tx1"/>
                </a:solidFill>
              </a:rPr>
              <a:t>w</a:t>
            </a:r>
            <a:r>
              <a:rPr lang="en-GB" sz="2200" dirty="0">
                <a:solidFill>
                  <a:schemeClr val="tx1"/>
                </a:solidFill>
              </a:rPr>
              <a:t> in the region of Kashmir.</a:t>
            </a:r>
          </a:p>
          <a:p>
            <a:r>
              <a:rPr lang="en-GB" sz="2200" b="1" dirty="0">
                <a:solidFill>
                  <a:schemeClr val="tx1"/>
                </a:solidFill>
              </a:rPr>
              <a:t>86,000 people </a:t>
            </a:r>
            <a:r>
              <a:rPr lang="en-GB" sz="2200" dirty="0">
                <a:solidFill>
                  <a:schemeClr val="tx1"/>
                </a:solidFill>
              </a:rPr>
              <a:t>were killed in the 2005 Kashmir earthquake.</a:t>
            </a:r>
          </a:p>
        </p:txBody>
      </p:sp>
      <p:pic>
        <p:nvPicPr>
          <p:cNvPr id="47" name="Content Placeholder 46" descr="A picture containing text, map, atlas&#10;&#10;Description automatically generated">
            <a:extLst>
              <a:ext uri="{FF2B5EF4-FFF2-40B4-BE49-F238E27FC236}">
                <a16:creationId xmlns:a16="http://schemas.microsoft.com/office/drawing/2014/main" id="{0971FCFE-6DC3-1557-6C28-DF665D03CD2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00453" y="994380"/>
            <a:ext cx="5892768" cy="4714213"/>
          </a:xfrm>
          <a:prstGeom prst="rect">
            <a:avLst/>
          </a:prstGeom>
        </p:spPr>
      </p:pic>
      <p:sp>
        <p:nvSpPr>
          <p:cNvPr id="48" name="TextBox 47">
            <a:extLst>
              <a:ext uri="{FF2B5EF4-FFF2-40B4-BE49-F238E27FC236}">
                <a16:creationId xmlns:a16="http://schemas.microsoft.com/office/drawing/2014/main" id="{8A6677A9-2B2C-297D-E1D8-CC348BFA50C9}"/>
              </a:ext>
            </a:extLst>
          </p:cNvPr>
          <p:cNvSpPr txBox="1"/>
          <p:nvPr/>
        </p:nvSpPr>
        <p:spPr>
          <a:xfrm>
            <a:off x="5349394" y="5980836"/>
            <a:ext cx="6401442" cy="584775"/>
          </a:xfrm>
          <a:prstGeom prst="rect">
            <a:avLst/>
          </a:prstGeom>
          <a:noFill/>
        </p:spPr>
        <p:txBody>
          <a:bodyPr wrap="square" rtlCol="0">
            <a:spAutoFit/>
          </a:bodyPr>
          <a:lstStyle/>
          <a:p>
            <a:pPr algn="ctr"/>
            <a:r>
              <a:rPr lang="en-GB" sz="1600" dirty="0"/>
              <a:t>The </a:t>
            </a:r>
            <a:r>
              <a:rPr lang="en-GB" sz="1600" b="1" dirty="0">
                <a:solidFill>
                  <a:srgbClr val="002060"/>
                </a:solidFill>
              </a:rPr>
              <a:t>blue line </a:t>
            </a:r>
            <a:r>
              <a:rPr lang="en-GB" sz="1600" dirty="0"/>
              <a:t>represents division between Eurasian and Indian tectonic plates.</a:t>
            </a:r>
          </a:p>
        </p:txBody>
      </p:sp>
      <p:sp>
        <p:nvSpPr>
          <p:cNvPr id="2" name="Title 1">
            <a:extLst>
              <a:ext uri="{FF2B5EF4-FFF2-40B4-BE49-F238E27FC236}">
                <a16:creationId xmlns:a16="http://schemas.microsoft.com/office/drawing/2014/main" id="{01CC9879-99BF-8F52-8D86-3273943A84D3}"/>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in Pakistan</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98550" y="1363995"/>
            <a:ext cx="5810761" cy="3967171"/>
          </a:xfrm>
        </p:spPr>
        <p:txBody>
          <a:bodyPr>
            <a:noAutofit/>
          </a:bodyPr>
          <a:lstStyle/>
          <a:p>
            <a:r>
              <a:rPr lang="en-GB" sz="2200" dirty="0">
                <a:solidFill>
                  <a:schemeClr val="tx1"/>
                </a:solidFill>
              </a:rPr>
              <a:t>Pakistan was part of the </a:t>
            </a:r>
            <a:r>
              <a:rPr lang="en-GB" sz="2200" b="1" dirty="0">
                <a:solidFill>
                  <a:schemeClr val="tx1"/>
                </a:solidFill>
              </a:rPr>
              <a:t>British Empire</a:t>
            </a:r>
            <a:r>
              <a:rPr lang="en-GB" sz="2200" dirty="0">
                <a:solidFill>
                  <a:schemeClr val="tx1"/>
                </a:solidFill>
              </a:rPr>
              <a:t>,</a:t>
            </a:r>
            <a:r>
              <a:rPr lang="en-GB" sz="2200" b="1" dirty="0">
                <a:solidFill>
                  <a:schemeClr val="tx1"/>
                </a:solidFill>
              </a:rPr>
              <a:t> </a:t>
            </a:r>
            <a:r>
              <a:rPr lang="en-GB" sz="2200" dirty="0">
                <a:solidFill>
                  <a:schemeClr val="tx1"/>
                </a:solidFill>
              </a:rPr>
              <a:t>within British India, up until </a:t>
            </a:r>
            <a:r>
              <a:rPr lang="en-GB" sz="2200" b="1" dirty="0">
                <a:solidFill>
                  <a:schemeClr val="tx1"/>
                </a:solidFill>
              </a:rPr>
              <a:t>independence in 1947</a:t>
            </a:r>
            <a:r>
              <a:rPr lang="en-GB" sz="2200" dirty="0">
                <a:solidFill>
                  <a:schemeClr val="tx1"/>
                </a:solidFill>
              </a:rPr>
              <a:t>.</a:t>
            </a:r>
          </a:p>
          <a:p>
            <a:r>
              <a:rPr lang="en-GB" sz="2200" dirty="0">
                <a:solidFill>
                  <a:schemeClr val="tx1"/>
                </a:solidFill>
              </a:rPr>
              <a:t>In 1935 an earthquake with </a:t>
            </a:r>
            <a:r>
              <a:rPr lang="en-GB" sz="2200" b="1" dirty="0">
                <a:solidFill>
                  <a:schemeClr val="tx1"/>
                </a:solidFill>
              </a:rPr>
              <a:t>magnitude of 7.7 M</a:t>
            </a:r>
            <a:r>
              <a:rPr lang="en-GB" sz="2200" b="1" baseline="-25000" dirty="0">
                <a:solidFill>
                  <a:schemeClr val="tx1"/>
                </a:solidFill>
              </a:rPr>
              <a:t>w</a:t>
            </a:r>
            <a:r>
              <a:rPr lang="en-GB" sz="2200" dirty="0">
                <a:solidFill>
                  <a:schemeClr val="tx1"/>
                </a:solidFill>
              </a:rPr>
              <a:t> struck near the city of Quetta.</a:t>
            </a:r>
          </a:p>
          <a:p>
            <a:r>
              <a:rPr lang="en-GB" sz="2200" dirty="0">
                <a:solidFill>
                  <a:schemeClr val="tx1"/>
                </a:solidFill>
              </a:rPr>
              <a:t>The 1935 Quetta earthquake killed </a:t>
            </a:r>
            <a:r>
              <a:rPr lang="en-GB" sz="2200" b="1" dirty="0">
                <a:solidFill>
                  <a:schemeClr val="tx1"/>
                </a:solidFill>
              </a:rPr>
              <a:t>between 30,000 and 60,000 people</a:t>
            </a:r>
            <a:r>
              <a:rPr lang="en-GB" sz="2200" dirty="0">
                <a:solidFill>
                  <a:schemeClr val="tx1"/>
                </a:solidFill>
              </a:rPr>
              <a:t>.</a:t>
            </a:r>
          </a:p>
          <a:p>
            <a:endParaRPr lang="en-GB" sz="2200" dirty="0">
              <a:solidFill>
                <a:schemeClr val="tx1"/>
              </a:solidFill>
            </a:endParaRPr>
          </a:p>
          <a:p>
            <a:endParaRPr lang="en-GB" sz="2200" baseline="-25000" dirty="0">
              <a:solidFill>
                <a:schemeClr val="tx1"/>
              </a:solidFill>
            </a:endParaRP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7384301" y="6570400"/>
            <a:ext cx="4915908" cy="31056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(C. P. </a:t>
            </a:r>
            <a:r>
              <a:rPr lang="en-GB" sz="1000" dirty="0" err="1">
                <a:solidFill>
                  <a:schemeClr val="bg2"/>
                </a:solidFill>
              </a:rPr>
              <a:t>Skrine</a:t>
            </a:r>
            <a:r>
              <a:rPr lang="en-GB" sz="1000" dirty="0">
                <a:solidFill>
                  <a:schemeClr val="bg2"/>
                </a:solidFill>
              </a:rPr>
              <a:t> / Royal Geographical Society)</a:t>
            </a:r>
            <a:endParaRPr lang="en-GB" sz="1000" baseline="-25000" dirty="0">
              <a:solidFill>
                <a:schemeClr val="bg2"/>
              </a:solidFill>
            </a:endParaRPr>
          </a:p>
        </p:txBody>
      </p:sp>
      <p:sp>
        <p:nvSpPr>
          <p:cNvPr id="6" name="Content Placeholder 2">
            <a:extLst>
              <a:ext uri="{FF2B5EF4-FFF2-40B4-BE49-F238E27FC236}">
                <a16:creationId xmlns:a16="http://schemas.microsoft.com/office/drawing/2014/main" id="{F2576859-3CE1-E1F2-595E-6E84A4D071FC}"/>
              </a:ext>
            </a:extLst>
          </p:cNvPr>
          <p:cNvSpPr txBox="1">
            <a:spLocks/>
          </p:cNvSpPr>
          <p:nvPr/>
        </p:nvSpPr>
        <p:spPr>
          <a:xfrm>
            <a:off x="161982" y="4758905"/>
            <a:ext cx="6314398" cy="96914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i="1" dirty="0">
                <a:solidFill>
                  <a:schemeClr val="accent6"/>
                </a:solidFill>
              </a:rPr>
              <a:t>What were the effects and responses to an earthquake under British colonialism?</a:t>
            </a:r>
            <a:endParaRPr lang="en-GB" sz="2200" i="1" baseline="-25000" dirty="0">
              <a:solidFill>
                <a:schemeClr val="accent6"/>
              </a:solidFill>
            </a:endParaRPr>
          </a:p>
        </p:txBody>
      </p:sp>
      <p:sp>
        <p:nvSpPr>
          <p:cNvPr id="10" name="Title 1">
            <a:extLst>
              <a:ext uri="{FF2B5EF4-FFF2-40B4-BE49-F238E27FC236}">
                <a16:creationId xmlns:a16="http://schemas.microsoft.com/office/drawing/2014/main" id="{1AFFEC9E-A32D-BA34-EDDE-CEA0FD0B6E5F}"/>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and Empire in Pakistan</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49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picture containing text, map, atlas&#10;&#10;Description automatically generated">
            <a:extLst>
              <a:ext uri="{FF2B5EF4-FFF2-40B4-BE49-F238E27FC236}">
                <a16:creationId xmlns:a16="http://schemas.microsoft.com/office/drawing/2014/main" id="{E2A7E024-FE35-EEEB-E8C1-818091574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8778" y="0"/>
            <a:ext cx="8580662" cy="6858000"/>
          </a:xfrm>
          <a:prstGeom prst="rect">
            <a:avLst/>
          </a:prstGeom>
        </p:spPr>
      </p:pic>
    </p:spTree>
    <p:extLst>
      <p:ext uri="{BB962C8B-B14F-4D97-AF65-F5344CB8AC3E}">
        <p14:creationId xmlns:p14="http://schemas.microsoft.com/office/powerpoint/2010/main" val="372282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04894" y="1631216"/>
            <a:ext cx="5637496" cy="4500853"/>
          </a:xfrm>
        </p:spPr>
        <p:txBody>
          <a:bodyPr>
            <a:noAutofit/>
          </a:bodyPr>
          <a:lstStyle/>
          <a:p>
            <a:pPr>
              <a:lnSpc>
                <a:spcPct val="100000"/>
              </a:lnSpc>
            </a:pPr>
            <a:r>
              <a:rPr lang="en-GB" sz="2200" dirty="0">
                <a:solidFill>
                  <a:schemeClr val="tx1"/>
                </a:solidFill>
              </a:rPr>
              <a:t>3.03am, 31 May 1935, </a:t>
            </a:r>
            <a:r>
              <a:rPr lang="en-GB" sz="2200" b="1" dirty="0">
                <a:solidFill>
                  <a:schemeClr val="tx1"/>
                </a:solidFill>
              </a:rPr>
              <a:t>British India (now Pakistan)</a:t>
            </a:r>
            <a:r>
              <a:rPr lang="en-GB" sz="2200" dirty="0">
                <a:solidFill>
                  <a:schemeClr val="tx1"/>
                </a:solidFill>
              </a:rPr>
              <a:t>.</a:t>
            </a:r>
          </a:p>
          <a:p>
            <a:pPr>
              <a:lnSpc>
                <a:spcPct val="100000"/>
              </a:lnSpc>
            </a:pPr>
            <a:r>
              <a:rPr lang="en-GB" sz="2200" dirty="0">
                <a:solidFill>
                  <a:schemeClr val="tx1"/>
                </a:solidFill>
              </a:rPr>
              <a:t>7.7 M</a:t>
            </a:r>
            <a:r>
              <a:rPr lang="en-GB" sz="2200" baseline="-25000" dirty="0">
                <a:solidFill>
                  <a:schemeClr val="tx1"/>
                </a:solidFill>
              </a:rPr>
              <a:t>w </a:t>
            </a:r>
            <a:r>
              <a:rPr lang="en-GB" sz="2200" b="1" dirty="0">
                <a:solidFill>
                  <a:schemeClr val="tx1"/>
                </a:solidFill>
              </a:rPr>
              <a:t>magnitude</a:t>
            </a:r>
            <a:r>
              <a:rPr lang="en-GB" sz="2200" dirty="0">
                <a:solidFill>
                  <a:schemeClr val="tx1"/>
                </a:solidFill>
              </a:rPr>
              <a:t>.</a:t>
            </a:r>
            <a:endParaRPr lang="en-GB" sz="2200" baseline="-25000" dirty="0">
              <a:solidFill>
                <a:schemeClr val="tx1"/>
              </a:solidFill>
            </a:endParaRPr>
          </a:p>
          <a:p>
            <a:r>
              <a:rPr lang="en-GB" sz="2200" b="1" dirty="0">
                <a:solidFill>
                  <a:schemeClr val="tx1"/>
                </a:solidFill>
              </a:rPr>
              <a:t>Main shock </a:t>
            </a:r>
            <a:r>
              <a:rPr lang="en-GB" sz="2200" dirty="0">
                <a:solidFill>
                  <a:schemeClr val="tx1"/>
                </a:solidFill>
              </a:rPr>
              <a:t>lasted for around 3 minutes.</a:t>
            </a:r>
          </a:p>
          <a:p>
            <a:pPr>
              <a:lnSpc>
                <a:spcPct val="100000"/>
              </a:lnSpc>
            </a:pPr>
            <a:r>
              <a:rPr lang="en-GB" sz="2200" dirty="0">
                <a:solidFill>
                  <a:schemeClr val="tx1"/>
                </a:solidFill>
              </a:rPr>
              <a:t>Large </a:t>
            </a:r>
            <a:r>
              <a:rPr lang="en-GB" sz="2200" b="1" dirty="0">
                <a:solidFill>
                  <a:schemeClr val="tx1"/>
                </a:solidFill>
              </a:rPr>
              <a:t>aftershocks</a:t>
            </a:r>
            <a:r>
              <a:rPr lang="en-GB" sz="2200" dirty="0">
                <a:solidFill>
                  <a:schemeClr val="tx1"/>
                </a:solidFill>
              </a:rPr>
              <a:t> continued until at least 2 June 1935.</a:t>
            </a:r>
          </a:p>
          <a:p>
            <a:pPr>
              <a:lnSpc>
                <a:spcPct val="100000"/>
              </a:lnSpc>
            </a:pPr>
            <a:r>
              <a:rPr lang="en-GB" sz="2200" dirty="0">
                <a:solidFill>
                  <a:schemeClr val="tx1"/>
                </a:solidFill>
              </a:rPr>
              <a:t>Between 30,000 and 60,000 </a:t>
            </a:r>
            <a:r>
              <a:rPr lang="en-GB" sz="2200" b="1" dirty="0">
                <a:solidFill>
                  <a:schemeClr val="tx1"/>
                </a:solidFill>
              </a:rPr>
              <a:t>people killed.</a:t>
            </a:r>
          </a:p>
          <a:p>
            <a:pPr>
              <a:lnSpc>
                <a:spcPct val="100000"/>
              </a:lnSpc>
            </a:pPr>
            <a:r>
              <a:rPr lang="en-GB" sz="2200" dirty="0">
                <a:solidFill>
                  <a:schemeClr val="tx1"/>
                </a:solidFill>
              </a:rPr>
              <a:t>Over 14,000 </a:t>
            </a:r>
            <a:r>
              <a:rPr lang="en-GB" sz="2200" b="1" dirty="0">
                <a:solidFill>
                  <a:schemeClr val="tx1"/>
                </a:solidFill>
              </a:rPr>
              <a:t>houses damaged.</a:t>
            </a:r>
          </a:p>
          <a:p>
            <a:pPr>
              <a:lnSpc>
                <a:spcPct val="100000"/>
              </a:lnSpc>
            </a:pPr>
            <a:r>
              <a:rPr lang="en-GB" sz="2200" dirty="0">
                <a:solidFill>
                  <a:schemeClr val="tx1"/>
                </a:solidFill>
              </a:rPr>
              <a:t>31,500 people </a:t>
            </a:r>
            <a:r>
              <a:rPr lang="en-GB" sz="2200" b="1" dirty="0">
                <a:solidFill>
                  <a:schemeClr val="tx1"/>
                </a:solidFill>
              </a:rPr>
              <a:t>displaced.</a:t>
            </a:r>
          </a:p>
          <a:p>
            <a:pPr>
              <a:lnSpc>
                <a:spcPct val="100000"/>
              </a:lnSpc>
            </a:pPr>
            <a:r>
              <a:rPr lang="en-GB" sz="2200" b="1" dirty="0">
                <a:solidFill>
                  <a:schemeClr val="tx1"/>
                </a:solidFill>
              </a:rPr>
              <a:t>Railway lines damaged.</a:t>
            </a:r>
          </a:p>
          <a:p>
            <a:pPr>
              <a:lnSpc>
                <a:spcPct val="100000"/>
              </a:lnSpc>
            </a:pPr>
            <a:endParaRPr lang="en-GB" sz="2200" b="1" dirty="0">
              <a:solidFill>
                <a:schemeClr val="tx1"/>
              </a:solidFill>
            </a:endParaRPr>
          </a:p>
          <a:p>
            <a:pPr>
              <a:lnSpc>
                <a:spcPct val="100000"/>
              </a:lnSpc>
            </a:pPr>
            <a:endParaRPr lang="en-GB" sz="2200" dirty="0">
              <a:solidFill>
                <a:schemeClr val="tx1"/>
              </a:solidFill>
            </a:endParaRPr>
          </a:p>
          <a:p>
            <a:pPr>
              <a:lnSpc>
                <a:spcPct val="100000"/>
              </a:lnSpc>
            </a:pPr>
            <a:endParaRPr lang="en-GB" sz="2200" baseline="-25000" dirty="0">
              <a:solidFill>
                <a:schemeClr val="tx1"/>
              </a:solidFill>
            </a:endParaRPr>
          </a:p>
        </p:txBody>
      </p:sp>
      <p:sp>
        <p:nvSpPr>
          <p:cNvPr id="88" name="Title 1">
            <a:extLst>
              <a:ext uri="{FF2B5EF4-FFF2-40B4-BE49-F238E27FC236}">
                <a16:creationId xmlns:a16="http://schemas.microsoft.com/office/drawing/2014/main" id="{9572E9CF-70C9-7B23-BCCE-38E63484503D}"/>
              </a:ext>
            </a:extLst>
          </p:cNvPr>
          <p:cNvSpPr>
            <a:spLocks noGrp="1"/>
          </p:cNvSpPr>
          <p:nvPr>
            <p:ph type="title"/>
          </p:nvPr>
        </p:nvSpPr>
        <p:spPr>
          <a:xfrm>
            <a:off x="825292" y="350537"/>
            <a:ext cx="4634836" cy="1292400"/>
          </a:xfrm>
        </p:spPr>
        <p:txBody>
          <a:bodyPr anchor="ctr">
            <a:noAutofit/>
          </a:bodyPr>
          <a:lstStyle/>
          <a:p>
            <a:pPr algn="ctr"/>
            <a:br>
              <a:rPr lang="en-GB" sz="3000" b="1" dirty="0">
                <a:solidFill>
                  <a:schemeClr val="tx1"/>
                </a:solidFill>
              </a:rPr>
            </a:br>
            <a:r>
              <a:rPr lang="en-GB" sz="2500" dirty="0">
                <a:solidFill>
                  <a:schemeClr val="tx1"/>
                </a:solidFill>
              </a:rPr>
              <a:t>Effects</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7168193" y="6497357"/>
            <a:ext cx="4986747"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(T. R. J. Ward / Royal Geographical Society)</a:t>
            </a:r>
            <a:endParaRPr lang="en-GB" sz="1000" baseline="-25000" dirty="0">
              <a:solidFill>
                <a:schemeClr val="bg2"/>
              </a:solidFill>
            </a:endParaRPr>
          </a:p>
        </p:txBody>
      </p:sp>
      <p:sp>
        <p:nvSpPr>
          <p:cNvPr id="2" name="Title 1">
            <a:extLst>
              <a:ext uri="{FF2B5EF4-FFF2-40B4-BE49-F238E27FC236}">
                <a16:creationId xmlns:a16="http://schemas.microsoft.com/office/drawing/2014/main" id="{0ACAC366-7EC9-5B5E-9031-E6BA4FC9B08D}"/>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1935 Quetta Earthquake</a:t>
            </a:r>
          </a:p>
        </p:txBody>
      </p:sp>
    </p:spTree>
    <p:extLst>
      <p:ext uri="{BB962C8B-B14F-4D97-AF65-F5344CB8AC3E}">
        <p14:creationId xmlns:p14="http://schemas.microsoft.com/office/powerpoint/2010/main" val="69459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(Royal Geographical Society)</a:t>
            </a:r>
            <a:endParaRPr lang="en-GB" sz="1000" baseline="-25000" dirty="0">
              <a:solidFill>
                <a:schemeClr val="bg2"/>
              </a:solidFill>
            </a:endParaRPr>
          </a:p>
        </p:txBody>
      </p:sp>
      <p:pic>
        <p:nvPicPr>
          <p:cNvPr id="7" name="Picture 6" descr="A picture containing text, sky, screenshot, outdoor&#10;&#10;Description automatically generated">
            <a:hlinkClick r:id="rId3"/>
            <a:extLst>
              <a:ext uri="{FF2B5EF4-FFF2-40B4-BE49-F238E27FC236}">
                <a16:creationId xmlns:a16="http://schemas.microsoft.com/office/drawing/2014/main" id="{636C077A-2499-5397-C623-219A5ABABF13}"/>
              </a:ext>
            </a:extLst>
          </p:cNvPr>
          <p:cNvPicPr>
            <a:picLocks noChangeAspect="1"/>
          </p:cNvPicPr>
          <p:nvPr/>
        </p:nvPicPr>
        <p:blipFill>
          <a:blip r:embed="rId4"/>
          <a:stretch>
            <a:fillRect/>
          </a:stretch>
        </p:blipFill>
        <p:spPr>
          <a:xfrm>
            <a:off x="-6215" y="0"/>
            <a:ext cx="12231437" cy="6869338"/>
          </a:xfrm>
          <a:prstGeom prst="rect">
            <a:avLst/>
          </a:prstGeom>
        </p:spPr>
      </p:pic>
    </p:spTree>
    <p:extLst>
      <p:ext uri="{BB962C8B-B14F-4D97-AF65-F5344CB8AC3E}">
        <p14:creationId xmlns:p14="http://schemas.microsoft.com/office/powerpoint/2010/main" val="123514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98554" y="1631216"/>
            <a:ext cx="5543835" cy="4500853"/>
          </a:xfrm>
        </p:spPr>
        <p:txBody>
          <a:bodyPr>
            <a:noAutofit/>
          </a:bodyPr>
          <a:lstStyle/>
          <a:p>
            <a:pPr>
              <a:lnSpc>
                <a:spcPct val="100000"/>
              </a:lnSpc>
            </a:pPr>
            <a:endParaRPr lang="en-GB" sz="2200" b="1" dirty="0"/>
          </a:p>
          <a:p>
            <a:pPr>
              <a:lnSpc>
                <a:spcPct val="100000"/>
              </a:lnSpc>
            </a:pPr>
            <a:endParaRPr lang="en-GB" sz="2200" dirty="0"/>
          </a:p>
          <a:p>
            <a:pPr>
              <a:lnSpc>
                <a:spcPct val="100000"/>
              </a:lnSpc>
            </a:pPr>
            <a:endParaRPr lang="en-GB" sz="2200" baseline="-25000" dirty="0"/>
          </a:p>
        </p:txBody>
      </p:sp>
      <p:sp>
        <p:nvSpPr>
          <p:cNvPr id="88" name="Title 1">
            <a:extLst>
              <a:ext uri="{FF2B5EF4-FFF2-40B4-BE49-F238E27FC236}">
                <a16:creationId xmlns:a16="http://schemas.microsoft.com/office/drawing/2014/main" id="{9572E9CF-70C9-7B23-BCCE-38E63484503D}"/>
              </a:ext>
            </a:extLst>
          </p:cNvPr>
          <p:cNvSpPr>
            <a:spLocks noGrp="1"/>
          </p:cNvSpPr>
          <p:nvPr>
            <p:ph type="title"/>
          </p:nvPr>
        </p:nvSpPr>
        <p:spPr>
          <a:xfrm>
            <a:off x="825292" y="261072"/>
            <a:ext cx="4634836" cy="1292400"/>
          </a:xfrm>
        </p:spPr>
        <p:txBody>
          <a:bodyPr anchor="ctr">
            <a:noAutofit/>
          </a:bodyPr>
          <a:lstStyle/>
          <a:p>
            <a:pPr algn="ctr"/>
            <a:br>
              <a:rPr lang="en-GB" sz="3000" b="1" dirty="0">
                <a:solidFill>
                  <a:schemeClr val="tx1"/>
                </a:solidFill>
              </a:rPr>
            </a:br>
            <a:r>
              <a:rPr lang="en-GB" sz="2500" dirty="0">
                <a:solidFill>
                  <a:schemeClr val="tx1"/>
                </a:solidFill>
              </a:rPr>
              <a:t>Responses</a:t>
            </a:r>
            <a:endParaRPr lang="en-GB" sz="2500" b="1" dirty="0">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6759604" y="6612208"/>
            <a:ext cx="5449009"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1893 Baluchistan Earthquake (Waterhouse / Royal Geographical Society)</a:t>
            </a:r>
            <a:endParaRPr lang="en-GB" sz="1000" baseline="-25000" dirty="0">
              <a:solidFill>
                <a:schemeClr val="bg2"/>
              </a:solidFill>
            </a:endParaRPr>
          </a:p>
        </p:txBody>
      </p:sp>
      <p:sp>
        <p:nvSpPr>
          <p:cNvPr id="2" name="Content Placeholder 2">
            <a:extLst>
              <a:ext uri="{FF2B5EF4-FFF2-40B4-BE49-F238E27FC236}">
                <a16:creationId xmlns:a16="http://schemas.microsoft.com/office/drawing/2014/main" id="{B0A8ED53-7B19-5F38-82AA-32595C47EE61}"/>
              </a:ext>
            </a:extLst>
          </p:cNvPr>
          <p:cNvSpPr txBox="1">
            <a:spLocks/>
          </p:cNvSpPr>
          <p:nvPr/>
        </p:nvSpPr>
        <p:spPr>
          <a:xfrm>
            <a:off x="564806" y="1464982"/>
            <a:ext cx="5411330" cy="504957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200" b="1" dirty="0">
                <a:solidFill>
                  <a:schemeClr val="tx1"/>
                </a:solidFill>
              </a:rPr>
              <a:t>Immediate</a:t>
            </a:r>
          </a:p>
          <a:p>
            <a:pPr>
              <a:spcBef>
                <a:spcPts val="0"/>
              </a:spcBef>
            </a:pPr>
            <a:r>
              <a:rPr lang="en-GB" sz="2200" dirty="0">
                <a:solidFill>
                  <a:schemeClr val="tx1"/>
                </a:solidFill>
              </a:rPr>
              <a:t>British </a:t>
            </a:r>
            <a:r>
              <a:rPr lang="en-GB" sz="2200" b="1" dirty="0">
                <a:solidFill>
                  <a:schemeClr val="tx1"/>
                </a:solidFill>
              </a:rPr>
              <a:t>colonial army </a:t>
            </a:r>
            <a:r>
              <a:rPr lang="en-GB" sz="2200" dirty="0">
                <a:solidFill>
                  <a:schemeClr val="tx1"/>
                </a:solidFill>
              </a:rPr>
              <a:t>mobilised.</a:t>
            </a:r>
          </a:p>
          <a:p>
            <a:pPr>
              <a:spcBef>
                <a:spcPts val="0"/>
              </a:spcBef>
            </a:pPr>
            <a:r>
              <a:rPr lang="en-GB" sz="2200" b="1" dirty="0">
                <a:solidFill>
                  <a:schemeClr val="tx1"/>
                </a:solidFill>
              </a:rPr>
              <a:t>Emergency camp </a:t>
            </a:r>
            <a:r>
              <a:rPr lang="en-GB" sz="2200" dirty="0">
                <a:solidFill>
                  <a:schemeClr val="tx1"/>
                </a:solidFill>
              </a:rPr>
              <a:t>established.</a:t>
            </a:r>
          </a:p>
          <a:p>
            <a:pPr>
              <a:spcBef>
                <a:spcPts val="0"/>
              </a:spcBef>
            </a:pPr>
            <a:r>
              <a:rPr lang="en-GB" sz="2200" b="1" dirty="0">
                <a:solidFill>
                  <a:schemeClr val="tx1"/>
                </a:solidFill>
              </a:rPr>
              <a:t>Health cordon </a:t>
            </a:r>
            <a:r>
              <a:rPr lang="en-GB" sz="2200" dirty="0">
                <a:solidFill>
                  <a:schemeClr val="tx1"/>
                </a:solidFill>
              </a:rPr>
              <a:t>established to stop spread of disease.</a:t>
            </a:r>
          </a:p>
          <a:p>
            <a:pPr>
              <a:spcBef>
                <a:spcPts val="0"/>
              </a:spcBef>
            </a:pPr>
            <a:r>
              <a:rPr lang="en-GB" sz="2200" b="1" dirty="0">
                <a:solidFill>
                  <a:schemeClr val="tx1"/>
                </a:solidFill>
              </a:rPr>
              <a:t>Evacuation</a:t>
            </a:r>
            <a:r>
              <a:rPr lang="en-GB" sz="2200" dirty="0">
                <a:solidFill>
                  <a:schemeClr val="tx1"/>
                </a:solidFill>
              </a:rPr>
              <a:t> of 31,500 people.</a:t>
            </a:r>
          </a:p>
          <a:p>
            <a:pPr>
              <a:spcBef>
                <a:spcPts val="0"/>
              </a:spcBef>
            </a:pPr>
            <a:r>
              <a:rPr lang="en-GB" sz="2200" b="1" dirty="0">
                <a:solidFill>
                  <a:schemeClr val="tx1"/>
                </a:solidFill>
              </a:rPr>
              <a:t>Relief fund </a:t>
            </a:r>
            <a:r>
              <a:rPr lang="en-GB" sz="2200" dirty="0">
                <a:solidFill>
                  <a:schemeClr val="tx1"/>
                </a:solidFill>
              </a:rPr>
              <a:t>established.</a:t>
            </a:r>
          </a:p>
          <a:p>
            <a:pPr marL="0" indent="0">
              <a:spcBef>
                <a:spcPts val="0"/>
              </a:spcBef>
              <a:buNone/>
            </a:pPr>
            <a:endParaRPr lang="en-GB" sz="2200" dirty="0">
              <a:solidFill>
                <a:schemeClr val="tx1"/>
              </a:solidFill>
            </a:endParaRPr>
          </a:p>
          <a:p>
            <a:pPr marL="0" indent="0">
              <a:spcBef>
                <a:spcPts val="0"/>
              </a:spcBef>
              <a:buNone/>
            </a:pPr>
            <a:r>
              <a:rPr lang="en-GB" sz="2200" b="1" dirty="0">
                <a:solidFill>
                  <a:schemeClr val="tx1"/>
                </a:solidFill>
              </a:rPr>
              <a:t>Long-term</a:t>
            </a:r>
          </a:p>
          <a:p>
            <a:pPr>
              <a:spcBef>
                <a:spcPts val="0"/>
              </a:spcBef>
            </a:pPr>
            <a:r>
              <a:rPr lang="en-GB" sz="2200" dirty="0">
                <a:solidFill>
                  <a:schemeClr val="tx1"/>
                </a:solidFill>
              </a:rPr>
              <a:t>New </a:t>
            </a:r>
            <a:r>
              <a:rPr lang="en-GB" sz="2200" b="1" dirty="0">
                <a:solidFill>
                  <a:schemeClr val="tx1"/>
                </a:solidFill>
              </a:rPr>
              <a:t>building code </a:t>
            </a:r>
            <a:r>
              <a:rPr lang="en-GB" sz="2200" dirty="0">
                <a:solidFill>
                  <a:schemeClr val="tx1"/>
                </a:solidFill>
              </a:rPr>
              <a:t>established.</a:t>
            </a:r>
          </a:p>
          <a:p>
            <a:pPr>
              <a:spcBef>
                <a:spcPts val="0"/>
              </a:spcBef>
            </a:pPr>
            <a:r>
              <a:rPr lang="en-GB" sz="2200" b="1" dirty="0">
                <a:solidFill>
                  <a:schemeClr val="tx1"/>
                </a:solidFill>
              </a:rPr>
              <a:t>Reconstruction</a:t>
            </a:r>
            <a:r>
              <a:rPr lang="en-GB" sz="2200" dirty="0">
                <a:solidFill>
                  <a:schemeClr val="tx1"/>
                </a:solidFill>
              </a:rPr>
              <a:t> of city of Quetta.</a:t>
            </a:r>
            <a:endParaRPr lang="en-GB" sz="2200" baseline="-25000" dirty="0">
              <a:solidFill>
                <a:schemeClr val="tx1"/>
              </a:solidFill>
            </a:endParaRPr>
          </a:p>
          <a:p>
            <a:pPr>
              <a:spcBef>
                <a:spcPts val="0"/>
              </a:spcBef>
            </a:pPr>
            <a:r>
              <a:rPr lang="en-GB" sz="2200" dirty="0">
                <a:solidFill>
                  <a:schemeClr val="tx1"/>
                </a:solidFill>
              </a:rPr>
              <a:t>Relief fund and insurance</a:t>
            </a:r>
            <a:r>
              <a:rPr lang="en-GB" sz="2200" b="1" dirty="0">
                <a:solidFill>
                  <a:schemeClr val="tx1"/>
                </a:solidFill>
              </a:rPr>
              <a:t> claims assessed and paid.</a:t>
            </a:r>
          </a:p>
        </p:txBody>
      </p:sp>
      <p:sp>
        <p:nvSpPr>
          <p:cNvPr id="3" name="Title 1">
            <a:extLst>
              <a:ext uri="{FF2B5EF4-FFF2-40B4-BE49-F238E27FC236}">
                <a16:creationId xmlns:a16="http://schemas.microsoft.com/office/drawing/2014/main" id="{51F0D842-F633-0467-97A0-5734E7CBA091}"/>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1935 Quetta Earthquake</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7878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98554" y="1569109"/>
            <a:ext cx="5543835" cy="5043099"/>
          </a:xfrm>
        </p:spPr>
        <p:txBody>
          <a:bodyPr>
            <a:noAutofit/>
          </a:bodyPr>
          <a:lstStyle/>
          <a:p>
            <a:pPr>
              <a:lnSpc>
                <a:spcPct val="100000"/>
              </a:lnSpc>
            </a:pPr>
            <a:endParaRPr lang="en-GB" sz="2200" b="1" dirty="0"/>
          </a:p>
          <a:p>
            <a:pPr>
              <a:lnSpc>
                <a:spcPct val="100000"/>
              </a:lnSpc>
            </a:pPr>
            <a:endParaRPr lang="en-GB" sz="2200" dirty="0"/>
          </a:p>
          <a:p>
            <a:pPr>
              <a:lnSpc>
                <a:spcPct val="100000"/>
              </a:lnSpc>
            </a:pPr>
            <a:endParaRPr lang="en-GB" sz="2200" baseline="-25000" dirty="0"/>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730120" y="6612208"/>
            <a:ext cx="3478494" cy="20762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2005 Kashmir earthquake (Wikimedia)</a:t>
            </a:r>
            <a:endParaRPr lang="en-GB" sz="1000" baseline="-25000" dirty="0">
              <a:solidFill>
                <a:schemeClr val="bg2"/>
              </a:solidFill>
            </a:endParaRPr>
          </a:p>
        </p:txBody>
      </p:sp>
      <p:sp>
        <p:nvSpPr>
          <p:cNvPr id="2" name="Content Placeholder 2">
            <a:extLst>
              <a:ext uri="{FF2B5EF4-FFF2-40B4-BE49-F238E27FC236}">
                <a16:creationId xmlns:a16="http://schemas.microsoft.com/office/drawing/2014/main" id="{B0A8ED53-7B19-5F38-82AA-32595C47EE61}"/>
              </a:ext>
            </a:extLst>
          </p:cNvPr>
          <p:cNvSpPr txBox="1">
            <a:spLocks/>
          </p:cNvSpPr>
          <p:nvPr/>
        </p:nvSpPr>
        <p:spPr>
          <a:xfrm>
            <a:off x="597420" y="1572213"/>
            <a:ext cx="5411330" cy="494235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Pakistan gained </a:t>
            </a:r>
            <a:r>
              <a:rPr lang="en-GB" sz="2200" b="1" dirty="0">
                <a:solidFill>
                  <a:schemeClr val="tx1"/>
                </a:solidFill>
              </a:rPr>
              <a:t>independence</a:t>
            </a:r>
            <a:r>
              <a:rPr lang="en-GB" sz="2200" dirty="0">
                <a:solidFill>
                  <a:schemeClr val="tx1"/>
                </a:solidFill>
              </a:rPr>
              <a:t> from the British Empire in 1947.</a:t>
            </a:r>
          </a:p>
          <a:p>
            <a:r>
              <a:rPr lang="en-GB" sz="2200" dirty="0">
                <a:solidFill>
                  <a:schemeClr val="tx1"/>
                </a:solidFill>
              </a:rPr>
              <a:t>The </a:t>
            </a:r>
            <a:r>
              <a:rPr lang="en-GB" sz="2200" b="1" dirty="0">
                <a:solidFill>
                  <a:schemeClr val="tx1"/>
                </a:solidFill>
              </a:rPr>
              <a:t>Geological Survey of Pakistan</a:t>
            </a:r>
            <a:r>
              <a:rPr lang="en-GB" sz="2200" dirty="0">
                <a:solidFill>
                  <a:schemeClr val="tx1"/>
                </a:solidFill>
              </a:rPr>
              <a:t> was established in 1947.</a:t>
            </a:r>
          </a:p>
          <a:p>
            <a:r>
              <a:rPr lang="en-GB" sz="2200" dirty="0">
                <a:solidFill>
                  <a:schemeClr val="tx1"/>
                </a:solidFill>
              </a:rPr>
              <a:t>Since 1947, </a:t>
            </a:r>
            <a:r>
              <a:rPr lang="en-GB" sz="2200" b="1" dirty="0">
                <a:solidFill>
                  <a:schemeClr val="tx1"/>
                </a:solidFill>
              </a:rPr>
              <a:t>Pakistani geographers </a:t>
            </a:r>
            <a:r>
              <a:rPr lang="en-GB" sz="2200" dirty="0">
                <a:solidFill>
                  <a:schemeClr val="tx1"/>
                </a:solidFill>
              </a:rPr>
              <a:t>have played an important role in:</a:t>
            </a:r>
          </a:p>
          <a:p>
            <a:pPr lvl="1"/>
            <a:r>
              <a:rPr lang="en-GB" sz="2000" b="1" dirty="0">
                <a:solidFill>
                  <a:schemeClr val="tx1"/>
                </a:solidFill>
              </a:rPr>
              <a:t>Understanding </a:t>
            </a:r>
            <a:r>
              <a:rPr lang="en-GB" sz="2000" dirty="0">
                <a:solidFill>
                  <a:schemeClr val="tx1"/>
                </a:solidFill>
              </a:rPr>
              <a:t>earthquakes</a:t>
            </a:r>
          </a:p>
          <a:p>
            <a:pPr lvl="1"/>
            <a:r>
              <a:rPr lang="en-GB" sz="2000" b="1" dirty="0">
                <a:solidFill>
                  <a:schemeClr val="tx1"/>
                </a:solidFill>
              </a:rPr>
              <a:t>Managing the risk </a:t>
            </a:r>
            <a:r>
              <a:rPr lang="en-GB" sz="2000" dirty="0">
                <a:solidFill>
                  <a:schemeClr val="tx1"/>
                </a:solidFill>
              </a:rPr>
              <a:t>of earthquakes</a:t>
            </a:r>
          </a:p>
          <a:p>
            <a:r>
              <a:rPr lang="en-GB" sz="2200" dirty="0">
                <a:solidFill>
                  <a:schemeClr val="tx1"/>
                </a:solidFill>
              </a:rPr>
              <a:t>Pakistan received </a:t>
            </a:r>
            <a:r>
              <a:rPr lang="en-GB" sz="2200" b="1" dirty="0">
                <a:solidFill>
                  <a:schemeClr val="tx1"/>
                </a:solidFill>
              </a:rPr>
              <a:t>international aid </a:t>
            </a:r>
            <a:r>
              <a:rPr lang="en-GB" sz="2200" dirty="0">
                <a:solidFill>
                  <a:schemeClr val="tx1"/>
                </a:solidFill>
              </a:rPr>
              <a:t>to support response to 2005 Kashmir earthquake.</a:t>
            </a:r>
          </a:p>
        </p:txBody>
      </p:sp>
      <p:sp>
        <p:nvSpPr>
          <p:cNvPr id="5" name="Title 1">
            <a:extLst>
              <a:ext uri="{FF2B5EF4-FFF2-40B4-BE49-F238E27FC236}">
                <a16:creationId xmlns:a16="http://schemas.microsoft.com/office/drawing/2014/main" id="{C61BBC2E-2223-5382-DEA5-EA96714EECB1}"/>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After Independence</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7780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66080" cy="3625990"/>
          </a:xfrm>
        </p:spPr>
        <p:txBody>
          <a:bodyPr>
            <a:noAutofit/>
          </a:bodyPr>
          <a:lstStyle/>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Studied at </a:t>
            </a:r>
            <a:r>
              <a:rPr lang="en-GB" sz="2200" b="1" kern="100" dirty="0">
                <a:solidFill>
                  <a:schemeClr val="tx1"/>
                </a:solidFill>
                <a:effectLst/>
                <a:ea typeface="Times New Roman" panose="02020603050405020304" pitchFamily="18" charset="0"/>
                <a:cs typeface="Arial" panose="020B0604020202020204" pitchFamily="34" charset="0"/>
              </a:rPr>
              <a:t>Aligarh Muslim University</a:t>
            </a:r>
            <a:r>
              <a:rPr lang="en-GB" sz="2200" kern="100" dirty="0">
                <a:solidFill>
                  <a:schemeClr val="tx1"/>
                </a:solidFill>
                <a:effectLst/>
                <a:ea typeface="Times New Roman" panose="02020603050405020304" pitchFamily="18" charset="0"/>
                <a:cs typeface="Arial" panose="020B0604020202020204" pitchFamily="34" charset="0"/>
              </a:rPr>
              <a:t>, British India in 1940s.</a:t>
            </a: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Completed PhD at </a:t>
            </a:r>
            <a:r>
              <a:rPr lang="en-GB" sz="2200" b="1" kern="100" dirty="0">
                <a:solidFill>
                  <a:schemeClr val="tx1"/>
                </a:solidFill>
                <a:effectLst/>
                <a:ea typeface="Times New Roman" panose="02020603050405020304" pitchFamily="18" charset="0"/>
                <a:cs typeface="Arial" panose="020B0604020202020204" pitchFamily="34" charset="0"/>
              </a:rPr>
              <a:t>University of St. Andrews</a:t>
            </a:r>
            <a:r>
              <a:rPr lang="en-GB" sz="2200" kern="100" dirty="0">
                <a:solidFill>
                  <a:schemeClr val="tx1"/>
                </a:solidFill>
                <a:effectLst/>
                <a:ea typeface="Times New Roman" panose="02020603050405020304" pitchFamily="18" charset="0"/>
                <a:cs typeface="Arial" panose="020B0604020202020204" pitchFamily="34" charset="0"/>
              </a:rPr>
              <a:t>, UK in 1960s.</a:t>
            </a:r>
          </a:p>
          <a:p>
            <a:pPr lvl="0">
              <a:spcBef>
                <a:spcPts val="0"/>
              </a:spcBef>
            </a:pPr>
            <a:r>
              <a:rPr lang="en-GB" sz="2200" kern="100" dirty="0">
                <a:solidFill>
                  <a:schemeClr val="tx1"/>
                </a:solidFill>
                <a:ea typeface="Times New Roman" panose="02020603050405020304" pitchFamily="18" charset="0"/>
                <a:cs typeface="Arial" panose="020B0604020202020204" pitchFamily="34" charset="0"/>
              </a:rPr>
              <a:t>Establishes </a:t>
            </a:r>
            <a:r>
              <a:rPr lang="en-GB" sz="2200" b="1" dirty="0">
                <a:solidFill>
                  <a:schemeClr val="tx1"/>
                </a:solidFill>
              </a:rPr>
              <a:t>National Centre of Excellence in Geology</a:t>
            </a:r>
            <a:r>
              <a:rPr lang="en-GB" sz="2200" dirty="0">
                <a:solidFill>
                  <a:schemeClr val="tx1"/>
                </a:solidFill>
              </a:rPr>
              <a:t>, Pakistan, in 1970s.</a:t>
            </a:r>
            <a:endParaRPr lang="en-GB" sz="2200" kern="100" dirty="0">
              <a:solidFill>
                <a:schemeClr val="tx1"/>
              </a:solidFill>
              <a:effectLst/>
              <a:ea typeface="Times New Roman" panose="02020603050405020304" pitchFamily="18" charset="0"/>
              <a:cs typeface="Arial" panose="020B0604020202020204" pitchFamily="34" charset="0"/>
            </a:endParaRPr>
          </a:p>
          <a:p>
            <a:pPr lvl="0">
              <a:spcBef>
                <a:spcPts val="0"/>
              </a:spcBef>
            </a:pPr>
            <a:r>
              <a:rPr lang="en-GB" sz="2200" kern="100" dirty="0">
                <a:solidFill>
                  <a:schemeClr val="tx1"/>
                </a:solidFill>
                <a:ea typeface="Times New Roman" panose="02020603050405020304" pitchFamily="18" charset="0"/>
                <a:cs typeface="Arial" panose="020B0604020202020204" pitchFamily="34" charset="0"/>
              </a:rPr>
              <a:t>Collaborated with </a:t>
            </a:r>
            <a:r>
              <a:rPr lang="en-GB" sz="2200" b="1" kern="100" dirty="0">
                <a:solidFill>
                  <a:schemeClr val="tx1"/>
                </a:solidFill>
                <a:ea typeface="Times New Roman" panose="02020603050405020304" pitchFamily="18" charset="0"/>
                <a:cs typeface="Arial" panose="020B0604020202020204" pitchFamily="34" charset="0"/>
              </a:rPr>
              <a:t>international organisations</a:t>
            </a:r>
            <a:r>
              <a:rPr lang="en-GB" sz="2200" kern="100" dirty="0">
                <a:solidFill>
                  <a:schemeClr val="tx1"/>
                </a:solidFill>
                <a:ea typeface="Times New Roman" panose="02020603050405020304" pitchFamily="18" charset="0"/>
                <a:cs typeface="Arial" panose="020B0604020202020204" pitchFamily="34" charset="0"/>
              </a:rPr>
              <a:t> to increase funding and education.</a:t>
            </a:r>
            <a:endParaRPr lang="en-GB" sz="2200" kern="100" dirty="0">
              <a:solidFill>
                <a:schemeClr val="tx1"/>
              </a:solidFill>
              <a:effectLst/>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825501" y="6606286"/>
            <a:ext cx="3383112" cy="21355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i="1" baseline="-25000" dirty="0">
                <a:solidFill>
                  <a:schemeClr val="bg2"/>
                </a:solidFill>
              </a:rPr>
              <a:t>Geology of the Himalaya </a:t>
            </a:r>
            <a:r>
              <a:rPr lang="en-GB" sz="1000" baseline="-25000" dirty="0">
                <a:solidFill>
                  <a:schemeClr val="bg2"/>
                </a:solidFill>
              </a:rPr>
              <a:t>by R. A. Khan </a:t>
            </a:r>
            <a:r>
              <a:rPr lang="en-GB" sz="1000" baseline="-25000" dirty="0" err="1">
                <a:solidFill>
                  <a:schemeClr val="bg2"/>
                </a:solidFill>
              </a:rPr>
              <a:t>Tahirkheli</a:t>
            </a:r>
            <a:r>
              <a:rPr lang="en-GB" sz="1000" baseline="-25000" dirty="0">
                <a:solidFill>
                  <a:schemeClr val="bg2"/>
                </a:solidFill>
              </a:rPr>
              <a:t> (Royal Geographical Society)</a:t>
            </a:r>
            <a:endParaRPr lang="en-GB" sz="1000" i="1" baseline="-25000" dirty="0">
              <a:solidFill>
                <a:schemeClr val="bg2"/>
              </a:solidFill>
            </a:endParaRP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12925" r="12925"/>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solidFill>
                  <a:schemeClr val="tx1"/>
                </a:solidFill>
              </a:rPr>
              <a:t>Rashid Ahmed Khan </a:t>
            </a:r>
            <a:r>
              <a:rPr lang="en-GB" sz="3000" b="1" dirty="0" err="1">
                <a:solidFill>
                  <a:schemeClr val="tx1"/>
                </a:solidFill>
              </a:rPr>
              <a:t>Tahirkheli</a:t>
            </a:r>
            <a:endParaRPr lang="en-GB" sz="2500" b="1" dirty="0">
              <a:solidFill>
                <a:schemeClr val="tx1"/>
              </a:solidFill>
            </a:endParaRPr>
          </a:p>
        </p:txBody>
      </p:sp>
    </p:spTree>
    <p:extLst>
      <p:ext uri="{BB962C8B-B14F-4D97-AF65-F5344CB8AC3E}">
        <p14:creationId xmlns:p14="http://schemas.microsoft.com/office/powerpoint/2010/main" val="4250864308"/>
      </p:ext>
    </p:extLst>
  </p:cSld>
  <p:clrMapOvr>
    <a:masterClrMapping/>
  </p:clrMapOvr>
</p:sld>
</file>

<file path=ppt/theme/theme1.xml><?xml version="1.0" encoding="utf-8"?>
<a:theme xmlns:a="http://schemas.openxmlformats.org/drawingml/2006/main" name="CosineVTI">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3124</Words>
  <Application>Microsoft Macintosh PowerPoint</Application>
  <PresentationFormat>Widescreen</PresentationFormat>
  <Paragraphs>291</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AQAChevinPro</vt:lpstr>
      <vt:lpstr>Arial</vt:lpstr>
      <vt:lpstr>ArialMT</vt:lpstr>
      <vt:lpstr>Bahnschrift</vt:lpstr>
      <vt:lpstr>Bahnschrift SemiLight</vt:lpstr>
      <vt:lpstr>Calibri</vt:lpstr>
      <vt:lpstr>Cambria</vt:lpstr>
      <vt:lpstr>Grandview</vt:lpstr>
      <vt:lpstr>Wingdings</vt:lpstr>
      <vt:lpstr>CosineVTI</vt:lpstr>
      <vt:lpstr>Tectonic Hazards</vt:lpstr>
      <vt:lpstr>PowerPoint Presentation</vt:lpstr>
      <vt:lpstr>PowerPoint Presentation</vt:lpstr>
      <vt:lpstr>PowerPoint Presentation</vt:lpstr>
      <vt:lpstr> Effects</vt:lpstr>
      <vt:lpstr>PowerPoint Presentation</vt:lpstr>
      <vt:lpstr> Responses</vt:lpstr>
      <vt:lpstr>PowerPoint Presentation</vt:lpstr>
      <vt:lpstr>Rashid Ahmed Khan Tahirkheli</vt:lpstr>
      <vt:lpstr>Ali Hamza Kazmi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Hazards GCSE Geography</dc:title>
  <dc:subject/>
  <dc:creator>Environment and Empire</dc:creator>
  <cp:keywords/>
  <dc:description>https://environmentandempire.org.uk/</dc:description>
  <cp:lastModifiedBy>Poskett, James</cp:lastModifiedBy>
  <cp:revision>302</cp:revision>
  <dcterms:created xsi:type="dcterms:W3CDTF">2023-05-17T10:52:34Z</dcterms:created>
  <dcterms:modified xsi:type="dcterms:W3CDTF">2023-10-10T14:56:54Z</dcterms:modified>
  <cp:category/>
</cp:coreProperties>
</file>