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69" r:id="rId2"/>
    <p:sldId id="257" r:id="rId3"/>
    <p:sldId id="260" r:id="rId4"/>
    <p:sldId id="263" r:id="rId5"/>
    <p:sldId id="258" r:id="rId6"/>
    <p:sldId id="261" r:id="rId7"/>
    <p:sldId id="262" r:id="rId8"/>
    <p:sldId id="264" r:id="rId9"/>
    <p:sldId id="268"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40000"/>
  </p:normalViewPr>
  <p:slideViewPr>
    <p:cSldViewPr snapToGrid="0">
      <p:cViewPr>
        <p:scale>
          <a:sx n="163" d="100"/>
          <a:sy n="163" d="100"/>
        </p:scale>
        <p:origin x="-1880" y="-48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4CA91-D9F5-944F-B306-C178834B765F}" type="datetimeFigureOut">
              <a:rPr lang="en-GB" smtClean="0"/>
              <a:t>10/10/2023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E1365C-BD7C-1E4D-AF15-306A1D584297}" type="slidenum">
              <a:rPr lang="en-GB" smtClean="0"/>
              <a:t>‹#›</a:t>
            </a:fld>
            <a:endParaRPr lang="en-GB"/>
          </a:p>
        </p:txBody>
      </p:sp>
    </p:spTree>
    <p:extLst>
      <p:ext uri="{BB962C8B-B14F-4D97-AF65-F5344CB8AC3E}">
        <p14:creationId xmlns:p14="http://schemas.microsoft.com/office/powerpoint/2010/main" val="1371613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TEACHER NOTES</a:t>
            </a:r>
          </a:p>
          <a:p>
            <a:r>
              <a:rPr lang="en-GB" b="0" u="none" dirty="0"/>
              <a:t>The aim of each teaching resource in this pack is to encourage students to explore:</a:t>
            </a:r>
          </a:p>
          <a:p>
            <a:endParaRPr lang="en-GB" b="0" u="none" dirty="0"/>
          </a:p>
          <a:p>
            <a:pPr marL="228600" indent="-228600">
              <a:buAutoNum type="arabicParenBoth"/>
            </a:pPr>
            <a:r>
              <a:rPr lang="en-GB" b="0" u="none" dirty="0"/>
              <a:t>The effects and consequences of empire on geography</a:t>
            </a:r>
          </a:p>
          <a:p>
            <a:pPr marL="228600" indent="-228600">
              <a:buAutoNum type="arabicParenBoth"/>
            </a:pPr>
            <a:r>
              <a:rPr lang="en-GB" b="0" u="none" dirty="0"/>
              <a:t>The contributions of non-European people to the study of geography</a:t>
            </a:r>
          </a:p>
          <a:p>
            <a:pPr marL="228600" indent="-228600">
              <a:buAutoNum type="arabicParenBoth"/>
            </a:pPr>
            <a:endParaRPr lang="en-GB" b="0" u="none" dirty="0"/>
          </a:p>
          <a:p>
            <a:pPr marL="0" indent="0">
              <a:buNone/>
            </a:pPr>
            <a:r>
              <a:rPr lang="en-GB" b="0" u="none" dirty="0"/>
              <a:t>The aim is therefore to both </a:t>
            </a:r>
            <a:r>
              <a:rPr lang="en-GB" b="0" i="1" u="none" dirty="0"/>
              <a:t>decolonise </a:t>
            </a:r>
            <a:r>
              <a:rPr lang="en-GB" b="0" i="0" u="none" dirty="0"/>
              <a:t>and </a:t>
            </a:r>
            <a:r>
              <a:rPr lang="en-GB" b="0" i="1" u="none" dirty="0"/>
              <a:t>diversify </a:t>
            </a:r>
            <a:r>
              <a:rPr lang="en-GB" b="0" i="0" u="none" dirty="0"/>
              <a:t>the teaching of geography.</a:t>
            </a:r>
          </a:p>
          <a:p>
            <a:pPr marL="0" indent="0">
              <a:buNone/>
            </a:pPr>
            <a:endParaRPr lang="en-GB" b="0" i="0" u="none" dirty="0"/>
          </a:p>
          <a:p>
            <a:pPr marL="0" indent="0">
              <a:buNone/>
            </a:pPr>
            <a:r>
              <a:rPr lang="en-GB" b="1" i="0" u="sng" dirty="0"/>
              <a:t>SENSITIVITY GUIDANCE</a:t>
            </a:r>
          </a:p>
          <a:p>
            <a:pPr marL="0" indent="0">
              <a:buNone/>
            </a:pPr>
            <a:r>
              <a:rPr lang="en-GB" b="0" u="none" dirty="0"/>
              <a:t>Some students, particularly those with family in Pakistan or India, may have been personally affected by the events described in this case—both the history of colonialism and potentially the especially the more recent earthquakes in Pakistan. </a:t>
            </a:r>
          </a:p>
          <a:p>
            <a:pPr marL="0" indent="0">
              <a:buNone/>
            </a:pPr>
            <a:endParaRPr lang="en-GB" b="0" u="none" dirty="0"/>
          </a:p>
          <a:p>
            <a:pPr marL="0" indent="0">
              <a:buNone/>
            </a:pPr>
            <a:r>
              <a:rPr lang="en-GB" b="0" u="none" dirty="0"/>
              <a:t>We advise that students are informed in advance about the content, but also empowered, where they feel comfortable to share their own experiences and perspectives.</a:t>
            </a:r>
          </a:p>
          <a:p>
            <a:pPr marL="0" indent="0">
              <a:buNone/>
            </a:pPr>
            <a:endParaRPr lang="en-GB" b="1" u="sng" dirty="0"/>
          </a:p>
          <a:p>
            <a:r>
              <a:rPr lang="en-GB" b="1" u="sng" dirty="0"/>
              <a:t>SPECIFICATION</a:t>
            </a:r>
          </a:p>
          <a:p>
            <a:r>
              <a:rPr lang="en-GB"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3.1.1 Section A: The challenge of natural hazards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512D8E"/>
              </a:solidFill>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512D8E"/>
                </a:solidFill>
                <a:effectLst/>
                <a:latin typeface="ArialMT"/>
              </a:rPr>
              <a:t>3.1.1.2 </a:t>
            </a:r>
            <a:r>
              <a:rPr lang="en-GB" sz="1800" b="1" dirty="0">
                <a:solidFill>
                  <a:srgbClr val="512D8E"/>
                </a:solidFill>
                <a:effectLst/>
                <a:latin typeface="AQAChevinPro"/>
              </a:rPr>
              <a:t>Tectonic hazards </a:t>
            </a:r>
          </a:p>
          <a:p>
            <a:r>
              <a:rPr lang="en-GB" sz="1800" dirty="0">
                <a:effectLst/>
                <a:latin typeface="ArialMT"/>
              </a:rPr>
              <a:t>Plate tectonics theory. </a:t>
            </a:r>
            <a:endParaRPr lang="en-GB" sz="2800" dirty="0">
              <a:effectLst/>
            </a:endParaRPr>
          </a:p>
          <a:p>
            <a:r>
              <a:rPr lang="en-GB" sz="1800" dirty="0">
                <a:effectLst/>
                <a:latin typeface="ArialMT"/>
              </a:rPr>
              <a:t>Global distribution of earthquakes and volcanic eruptions and their relationship to plate margins. </a:t>
            </a:r>
            <a:endParaRPr lang="en-GB" sz="1800" b="0" dirty="0">
              <a:solidFill>
                <a:srgbClr val="512D8E"/>
              </a:solidFill>
              <a:effectLst/>
              <a:latin typeface="AQAChevinPro"/>
            </a:endParaRPr>
          </a:p>
          <a:p>
            <a:r>
              <a:rPr lang="en-GB" sz="1800" dirty="0">
                <a:effectLst/>
                <a:latin typeface="ArialMT"/>
              </a:rPr>
              <a:t>Primary and secondary effects of a tectonic hazard. </a:t>
            </a:r>
            <a:endParaRPr lang="en-GB" sz="2800" dirty="0">
              <a:effectLst/>
            </a:endParaRPr>
          </a:p>
          <a:p>
            <a:r>
              <a:rPr lang="en-GB" sz="1800" dirty="0">
                <a:effectLst/>
                <a:latin typeface="ArialMT"/>
              </a:rPr>
              <a:t>Immediate and long-term responses to a tectonic hazard. </a:t>
            </a:r>
            <a:endParaRPr lang="en-GB" sz="2800" dirty="0">
              <a:effectLst/>
            </a:endParaRPr>
          </a:p>
          <a:p>
            <a:r>
              <a:rPr lang="en-GB" sz="1800" dirty="0">
                <a:effectLst/>
                <a:latin typeface="ArialMT"/>
              </a:rPr>
              <a:t>Use </a:t>
            </a:r>
            <a:r>
              <a:rPr lang="en-GB" sz="1800" b="0" dirty="0">
                <a:effectLst/>
                <a:latin typeface="Arial" panose="020B0604020202020204" pitchFamily="34" charset="0"/>
              </a:rPr>
              <a:t>named examples </a:t>
            </a:r>
            <a:r>
              <a:rPr lang="en-GB" sz="1800" dirty="0">
                <a:effectLst/>
                <a:latin typeface="ArialMT"/>
              </a:rPr>
              <a:t>to show how the effects and responses to a tectonic hazard vary between two areas of contrasting levels of wealth.</a:t>
            </a:r>
          </a:p>
          <a:p>
            <a:endParaRPr lang="en-GB" sz="18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600" dirty="0">
              <a:effectLst/>
            </a:endParaRPr>
          </a:p>
          <a:p>
            <a:r>
              <a:rPr lang="en-GB" sz="2800" b="1" u="sng" dirty="0">
                <a:effectLst/>
                <a:latin typeface="ArialMT"/>
              </a:rPr>
              <a:t>COPYRIGHT AND TERMS</a:t>
            </a:r>
          </a:p>
          <a:p>
            <a:r>
              <a:rPr lang="en-GB" sz="2800" b="0" u="none" dirty="0">
                <a:effectLst/>
                <a:latin typeface="ArialMT"/>
              </a:rPr>
              <a:t>All content is provided under the Creative Commons Attribution 4.0 license: https://</a:t>
            </a:r>
            <a:r>
              <a:rPr lang="en-GB" sz="2800" b="0" u="none" dirty="0" err="1">
                <a:effectLst/>
                <a:latin typeface="ArialMT"/>
              </a:rPr>
              <a:t>creativecommons.org</a:t>
            </a:r>
            <a:r>
              <a:rPr lang="en-GB" sz="2800" b="0" u="none" dirty="0">
                <a:effectLst/>
                <a:latin typeface="ArialMT"/>
              </a:rPr>
              <a:t>/licenses/by/4.0/ </a:t>
            </a:r>
          </a:p>
          <a:p>
            <a:r>
              <a:rPr lang="en-GB" sz="2800" b="0" u="none" dirty="0">
                <a:effectLst/>
                <a:latin typeface="ArialMT"/>
              </a:rPr>
              <a:t>Images rights are held by respective copyright holders</a:t>
            </a:r>
          </a:p>
          <a:p>
            <a:endParaRPr lang="en-GB" sz="2800" b="0" u="none" dirty="0">
              <a:effectLst/>
              <a:latin typeface="ArialMT"/>
            </a:endParaRPr>
          </a:p>
          <a:p>
            <a:r>
              <a:rPr lang="en-GB" sz="2800" b="0" u="none" dirty="0">
                <a:effectLst/>
                <a:latin typeface="ArialMT"/>
              </a:rPr>
              <a:t>For further information about the project, please see https://</a:t>
            </a:r>
            <a:r>
              <a:rPr lang="en-GB" sz="2800" b="0" u="none" dirty="0" err="1">
                <a:effectLst/>
                <a:latin typeface="ArialMT"/>
              </a:rPr>
              <a:t>environmentandempire.org.uk</a:t>
            </a:r>
            <a:r>
              <a:rPr lang="en-GB" sz="2800" b="0" u="none" dirty="0">
                <a:effectLst/>
                <a:latin typeface="ArialMT"/>
              </a:rPr>
              <a:t>/</a:t>
            </a:r>
            <a:endParaRPr lang="en-GB" sz="2800" dirty="0">
              <a:effectLst/>
            </a:endParaRPr>
          </a:p>
          <a:p>
            <a:endParaRPr lang="en-GB" dirty="0"/>
          </a:p>
        </p:txBody>
      </p:sp>
      <p:sp>
        <p:nvSpPr>
          <p:cNvPr id="4" name="Slide Number Placeholder 3"/>
          <p:cNvSpPr>
            <a:spLocks noGrp="1"/>
          </p:cNvSpPr>
          <p:nvPr>
            <p:ph type="sldNum" sz="quarter" idx="5"/>
          </p:nvPr>
        </p:nvSpPr>
        <p:spPr/>
        <p:txBody>
          <a:bodyPr/>
          <a:lstStyle/>
          <a:p>
            <a:fld id="{B1E1365C-BD7C-1E4D-AF15-306A1D584297}" type="slidenum">
              <a:rPr lang="en-GB" smtClean="0"/>
              <a:t>1</a:t>
            </a:fld>
            <a:endParaRPr lang="en-GB"/>
          </a:p>
        </p:txBody>
      </p:sp>
    </p:spTree>
    <p:extLst>
      <p:ext uri="{BB962C8B-B14F-4D97-AF65-F5344CB8AC3E}">
        <p14:creationId xmlns:p14="http://schemas.microsoft.com/office/powerpoint/2010/main" val="1303210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TEACHER NOTES</a:t>
            </a:r>
          </a:p>
          <a:p>
            <a:r>
              <a:rPr lang="en-GB" sz="1200" b="0" dirty="0"/>
              <a:t>Highlight the following to students:</a:t>
            </a:r>
          </a:p>
          <a:p>
            <a:endParaRPr lang="en-GB" sz="1200" b="0" u="sng" dirty="0"/>
          </a:p>
          <a:p>
            <a:pPr marL="171450" indent="-171450">
              <a:buFont typeface="Arial" panose="020B0604020202020204" pitchFamily="34" charset="0"/>
              <a:buChar char="•"/>
            </a:pPr>
            <a:r>
              <a:rPr lang="en-GB" sz="1200" b="0" dirty="0"/>
              <a:t>Kazmi’s career shows the</a:t>
            </a:r>
            <a:r>
              <a:rPr lang="en-GB" sz="1200" b="0" u="none" dirty="0"/>
              <a:t> importance of </a:t>
            </a:r>
            <a:r>
              <a:rPr lang="en-GB" sz="1200" b="1" u="none" dirty="0"/>
              <a:t>accurate seismotectonic mapping </a:t>
            </a:r>
            <a:r>
              <a:rPr lang="en-GB" sz="1200" b="0" u="none" dirty="0"/>
              <a:t>for the planning and management of tectonic risk.</a:t>
            </a:r>
          </a:p>
          <a:p>
            <a:endParaRPr lang="en-GB" b="1" u="sng" dirty="0"/>
          </a:p>
          <a:p>
            <a:r>
              <a:rPr lang="en-GB" b="1" u="sng" dirty="0"/>
              <a:t>SPECIFICATION</a:t>
            </a:r>
          </a:p>
          <a:p>
            <a:r>
              <a:rPr lang="en-GB"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512D8E"/>
                </a:solidFill>
                <a:effectLst/>
                <a:latin typeface="ArialMT"/>
              </a:rPr>
              <a:t>3.1.1 Section A: The challenge of natural hazards</a:t>
            </a:r>
          </a:p>
          <a:p>
            <a:endParaRPr lang="en-GB"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3.1.1.2 </a:t>
            </a:r>
            <a:r>
              <a:rPr lang="en-GB" sz="1200" b="1" dirty="0">
                <a:solidFill>
                  <a:srgbClr val="512D8E"/>
                </a:solidFill>
                <a:effectLst/>
                <a:latin typeface="AQAChevinPro"/>
              </a:rPr>
              <a:t>Tectonic hazards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The effects of, and responses to, a tectonic hazard vary between areas of contrasting levels of wealth. </a:t>
            </a:r>
            <a:endParaRPr lang="en-GB" dirty="0">
              <a:effectLst/>
            </a:endParaRPr>
          </a:p>
          <a:p>
            <a:r>
              <a:rPr lang="en-GB" sz="1800" dirty="0">
                <a:effectLst/>
                <a:latin typeface="ArialMT"/>
              </a:rPr>
              <a:t>Immediate and long-term responses to a tectonic hazard. </a:t>
            </a:r>
          </a:p>
          <a:p>
            <a:endParaRPr lang="en-GB" sz="18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MT"/>
              </a:rPr>
              <a:t>Use </a:t>
            </a:r>
            <a:r>
              <a:rPr lang="en-GB" sz="1800" b="1" dirty="0">
                <a:effectLst/>
                <a:latin typeface="Arial" panose="020B0604020202020204" pitchFamily="34" charset="0"/>
              </a:rPr>
              <a:t>named examples </a:t>
            </a:r>
            <a:r>
              <a:rPr lang="en-GB" sz="1800" dirty="0">
                <a:effectLst/>
                <a:latin typeface="ArialMT"/>
              </a:rPr>
              <a:t>to show how the effects and responses to a tectonic hazard vary between two areas of contrasting levels of wealth. </a:t>
            </a:r>
            <a:endParaRPr lang="en-GB" dirty="0">
              <a:effectLs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10</a:t>
            </a:fld>
            <a:endParaRPr lang="en-GB"/>
          </a:p>
        </p:txBody>
      </p:sp>
    </p:spTree>
    <p:extLst>
      <p:ext uri="{BB962C8B-B14F-4D97-AF65-F5344CB8AC3E}">
        <p14:creationId xmlns:p14="http://schemas.microsoft.com/office/powerpoint/2010/main" val="2063345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SPECIFICATION</a:t>
            </a:r>
          </a:p>
          <a:p>
            <a:r>
              <a:rPr lang="en-GB"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3.1.1 Section A: The challenge of natural hazards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512D8E"/>
              </a:solidFill>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3.1.1.2 </a:t>
            </a:r>
            <a:r>
              <a:rPr lang="en-GB" sz="1200" b="1" dirty="0">
                <a:solidFill>
                  <a:srgbClr val="512D8E"/>
                </a:solidFill>
                <a:effectLst/>
                <a:latin typeface="AQAChevinPro"/>
              </a:rPr>
              <a:t>Tectonic hazards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MT"/>
              </a:rPr>
              <a:t>Earthquakes and volcanic eruptions are the result of physical processes. </a:t>
            </a:r>
            <a:endParaRPr lang="en-GB" dirty="0">
              <a:effectLst/>
            </a:endParaRPr>
          </a:p>
          <a:p>
            <a:r>
              <a:rPr lang="en-GB" sz="1800" dirty="0">
                <a:effectLst/>
                <a:latin typeface="ArialMT"/>
              </a:rPr>
              <a:t>Plate tectonics theory. </a:t>
            </a:r>
            <a:endParaRPr lang="en-GB" dirty="0">
              <a:effectLst/>
            </a:endParaRPr>
          </a:p>
          <a:p>
            <a:r>
              <a:rPr lang="en-GB" sz="1800" dirty="0">
                <a:effectLst/>
                <a:latin typeface="ArialMT"/>
              </a:rPr>
              <a:t>Global distribution of earthquakes and volcanic eruptions and their relationship to plate margins.</a:t>
            </a:r>
            <a:endParaRPr lang="en-GB" dirty="0">
              <a:effectLs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2</a:t>
            </a:fld>
            <a:endParaRPr lang="en-GB"/>
          </a:p>
        </p:txBody>
      </p:sp>
    </p:spTree>
    <p:extLst>
      <p:ext uri="{BB962C8B-B14F-4D97-AF65-F5344CB8AC3E}">
        <p14:creationId xmlns:p14="http://schemas.microsoft.com/office/powerpoint/2010/main" val="390274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SPECIFICATION</a:t>
            </a:r>
          </a:p>
          <a:p>
            <a:r>
              <a:rPr lang="en-GB"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3.1.1 Section A: The challenge of natural hazards</a:t>
            </a:r>
          </a:p>
          <a:p>
            <a:endParaRPr lang="en-GB"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3.1.1.2 </a:t>
            </a:r>
            <a:r>
              <a:rPr lang="en-GB" sz="1200" b="1" dirty="0">
                <a:solidFill>
                  <a:srgbClr val="512D8E"/>
                </a:solidFill>
                <a:effectLst/>
                <a:latin typeface="AQAChevinPro"/>
              </a:rPr>
              <a:t>Tectonic hazards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The effects of, and responses to, a tectonic hazard vary between areas of contrasting levels of wealth. </a:t>
            </a:r>
            <a:endParaRPr lang="en-GB"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Primary and secondary effects of a tectonic hazard.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MT"/>
              </a:rPr>
              <a:t>Use </a:t>
            </a:r>
            <a:r>
              <a:rPr lang="en-GB" sz="1800" b="1" dirty="0">
                <a:effectLst/>
                <a:latin typeface="Arial" panose="020B0604020202020204" pitchFamily="34" charset="0"/>
              </a:rPr>
              <a:t>named examples </a:t>
            </a:r>
            <a:r>
              <a:rPr lang="en-GB" sz="1800" dirty="0">
                <a:effectLst/>
                <a:latin typeface="ArialMT"/>
              </a:rPr>
              <a:t>to show how the effects and responses to a tectonic hazard vary between two areas of contrasting levels of wealth.</a:t>
            </a:r>
            <a:endParaRPr lang="en-GB" dirty="0">
              <a:effectLs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3</a:t>
            </a:fld>
            <a:endParaRPr lang="en-GB"/>
          </a:p>
        </p:txBody>
      </p:sp>
    </p:spTree>
    <p:extLst>
      <p:ext uri="{BB962C8B-B14F-4D97-AF65-F5344CB8AC3E}">
        <p14:creationId xmlns:p14="http://schemas.microsoft.com/office/powerpoint/2010/main" val="657140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TEACHER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Identify for students the location of the 1935 Quetta earthquake and the 2005 Kashmir earthquake (near Muzaffarabad).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Copy of the earthquake map available (free): https://</a:t>
            </a:r>
            <a:r>
              <a:rPr lang="en-GB" b="0" u="none" dirty="0" err="1"/>
              <a:t>en.wikipedia.org</a:t>
            </a:r>
            <a:r>
              <a:rPr lang="en-GB" b="0" u="none" dirty="0"/>
              <a:t>/wiki/</a:t>
            </a:r>
            <a:r>
              <a:rPr lang="en-GB" b="0" u="none" dirty="0" err="1"/>
              <a:t>List_of_earthquakes_in_Pakistan</a:t>
            </a:r>
            <a:r>
              <a:rPr lang="en-GB" b="0" u="none" dirty="0"/>
              <a:t>#/media/</a:t>
            </a:r>
            <a:r>
              <a:rPr lang="en-GB" b="0" u="none" dirty="0" err="1"/>
              <a:t>File:Sesimic_hazard_zones_of-Pakistan.png</a:t>
            </a:r>
            <a:endParaRPr lang="en-GB" b="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u="sng" dirty="0"/>
          </a:p>
          <a:p>
            <a:r>
              <a:rPr lang="en-GB" b="1" u="sng" dirty="0"/>
              <a:t>SPECIFICATION</a:t>
            </a:r>
          </a:p>
          <a:p>
            <a:r>
              <a:rPr lang="en-GB"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3.1.1 Section A: The challenge of natural hazards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512D8E"/>
              </a:solidFill>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3.1.1.2 </a:t>
            </a:r>
            <a:r>
              <a:rPr lang="en-GB" sz="1200" b="1" dirty="0">
                <a:solidFill>
                  <a:srgbClr val="512D8E"/>
                </a:solidFill>
                <a:effectLst/>
                <a:latin typeface="AQAChevinPro"/>
              </a:rPr>
              <a:t>Tectonic hazards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MT"/>
              </a:rPr>
              <a:t>Earthquakes and volcanic eruptions are the result of physical processes. </a:t>
            </a:r>
            <a:endParaRPr lang="en-GB" dirty="0">
              <a:effectLst/>
            </a:endParaRPr>
          </a:p>
          <a:p>
            <a:r>
              <a:rPr lang="en-GB" sz="1800" dirty="0">
                <a:effectLst/>
                <a:latin typeface="ArialMT"/>
              </a:rPr>
              <a:t>Plate tectonics theory. </a:t>
            </a:r>
            <a:endParaRPr lang="en-GB" dirty="0">
              <a:effectLst/>
            </a:endParaRPr>
          </a:p>
          <a:p>
            <a:r>
              <a:rPr lang="en-GB" sz="1800" dirty="0">
                <a:effectLst/>
                <a:latin typeface="ArialMT"/>
              </a:rPr>
              <a:t>Global distribution of earthquakes and volcanic eruptions and their relationship to plate margins.</a:t>
            </a:r>
            <a:endParaRPr lang="en-GB" dirty="0">
              <a:effectLs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4</a:t>
            </a:fld>
            <a:endParaRPr lang="en-GB"/>
          </a:p>
        </p:txBody>
      </p:sp>
    </p:spTree>
    <p:extLst>
      <p:ext uri="{BB962C8B-B14F-4D97-AF65-F5344CB8AC3E}">
        <p14:creationId xmlns:p14="http://schemas.microsoft.com/office/powerpoint/2010/main" val="1305417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TEACHER NOTES</a:t>
            </a:r>
          </a:p>
          <a:p>
            <a:r>
              <a:rPr lang="en-GB" b="0" u="none" dirty="0"/>
              <a:t>For a detailed account of effects and responses to the 1935 Quetta earthquake, see the following:</a:t>
            </a:r>
          </a:p>
          <a:p>
            <a:endParaRPr lang="en-GB" i="0" dirty="0"/>
          </a:p>
          <a:p>
            <a:r>
              <a:rPr lang="en-GB" i="0" dirty="0"/>
              <a:t>Haines, Daniel (May 2019). "Historical Case Study: India 1935: Earthquake" (PDF). Shelter Projects 2017-2018. Global Shelter Cluster.</a:t>
            </a:r>
            <a:r>
              <a:rPr lang="en-GB" b="0" i="0" u="none" dirty="0"/>
              <a:t> https://</a:t>
            </a:r>
            <a:r>
              <a:rPr lang="en-GB" b="0" i="0" u="none" dirty="0" err="1"/>
              <a:t>www.shelterprojects.org</a:t>
            </a:r>
            <a:r>
              <a:rPr lang="en-GB" b="0" i="0" u="none" dirty="0"/>
              <a:t>/shelterprojects2017-2018/SP17-18_B01-India-Quetta-1935.pdf</a:t>
            </a:r>
          </a:p>
          <a:p>
            <a:endParaRPr lang="en-GB" b="0" u="none" dirty="0"/>
          </a:p>
          <a:p>
            <a:r>
              <a:rPr lang="en-GB" b="1" u="sng" dirty="0"/>
              <a:t>SPECIFICATION</a:t>
            </a:r>
          </a:p>
          <a:p>
            <a:r>
              <a:rPr lang="en-GB"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3.1.1 Section A: The challenge of natural hazards</a:t>
            </a:r>
          </a:p>
          <a:p>
            <a:endParaRPr lang="en-GB"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512D8E"/>
                </a:solidFill>
                <a:effectLst/>
                <a:latin typeface="ArialMT"/>
              </a:rPr>
              <a:t>3.1.1.2 </a:t>
            </a:r>
            <a:r>
              <a:rPr lang="en-GB" sz="1800" b="1" dirty="0">
                <a:solidFill>
                  <a:srgbClr val="512D8E"/>
                </a:solidFill>
                <a:effectLst/>
                <a:latin typeface="AQAChevinPro"/>
              </a:rPr>
              <a:t>Tectonic hazards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MT"/>
              </a:rPr>
              <a:t>The effects of, and responses to, a tectonic hazard vary between areas of contrasting levels of wealth. </a:t>
            </a:r>
            <a:endParaRPr lang="en-GB"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MT"/>
              </a:rPr>
              <a:t>Primary and secondary effects of a tectonic hazard.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MT"/>
              </a:rPr>
              <a:t>Use </a:t>
            </a:r>
            <a:r>
              <a:rPr lang="en-GB" sz="1800" b="1" dirty="0">
                <a:effectLst/>
                <a:latin typeface="Arial" panose="020B0604020202020204" pitchFamily="34" charset="0"/>
              </a:rPr>
              <a:t>named examples </a:t>
            </a:r>
            <a:r>
              <a:rPr lang="en-GB" sz="1800" dirty="0">
                <a:effectLst/>
                <a:latin typeface="ArialMT"/>
              </a:rPr>
              <a:t>to show how the effects and responses to a tectonic hazard vary between two areas of contrasting levels of wealth. </a:t>
            </a:r>
            <a:endParaRPr lang="en-GB" dirty="0">
              <a:effectLs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5</a:t>
            </a:fld>
            <a:endParaRPr lang="en-GB"/>
          </a:p>
        </p:txBody>
      </p:sp>
    </p:spTree>
    <p:extLst>
      <p:ext uri="{BB962C8B-B14F-4D97-AF65-F5344CB8AC3E}">
        <p14:creationId xmlns:p14="http://schemas.microsoft.com/office/powerpoint/2010/main" val="1519501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TEACHER NOTES</a:t>
            </a:r>
          </a:p>
          <a:p>
            <a:r>
              <a:rPr lang="en-GB" dirty="0"/>
              <a:t>Click image above or copy direct link to BFI Film Player (Free): https://</a:t>
            </a:r>
            <a:r>
              <a:rPr lang="en-GB" dirty="0" err="1"/>
              <a:t>player.bfi.org.uk</a:t>
            </a:r>
            <a:r>
              <a:rPr lang="en-GB" dirty="0"/>
              <a:t>/free/film/watch-quetta-earthquake-universal-talking-news-no-515-1935-online</a:t>
            </a:r>
          </a:p>
          <a:p>
            <a:endParaRPr lang="en-GB" dirty="0"/>
          </a:p>
          <a:p>
            <a:r>
              <a:rPr lang="en-GB" dirty="0"/>
              <a:t>1 minute silent film documenting the 1935 Quetta earthquake.</a:t>
            </a:r>
          </a:p>
          <a:p>
            <a:endParaRPr lang="en-GB" dirty="0"/>
          </a:p>
          <a:p>
            <a:r>
              <a:rPr lang="en-GB" dirty="0"/>
              <a:t>Ask the students to pay attention to </a:t>
            </a:r>
            <a:r>
              <a:rPr lang="en-GB" b="1" dirty="0"/>
              <a:t>effects</a:t>
            </a:r>
            <a:r>
              <a:rPr lang="en-GB" dirty="0"/>
              <a:t> and </a:t>
            </a:r>
            <a:r>
              <a:rPr lang="en-GB" b="1" dirty="0"/>
              <a:t>responses </a:t>
            </a:r>
            <a:r>
              <a:rPr lang="en-GB" b="0" dirty="0"/>
              <a:t>to the earthquake.</a:t>
            </a:r>
          </a:p>
          <a:p>
            <a:endParaRPr lang="en-GB" b="0" dirty="0"/>
          </a:p>
          <a:p>
            <a:r>
              <a:rPr lang="en-GB" b="1" u="sng" dirty="0"/>
              <a:t>SPECIFICATION</a:t>
            </a:r>
          </a:p>
          <a:p>
            <a:r>
              <a:rPr lang="en-GB"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3.1.1 Section A: The challenge of natural hazards</a:t>
            </a:r>
          </a:p>
          <a:p>
            <a:endParaRPr lang="en-GB"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3.1.1.2 </a:t>
            </a:r>
            <a:r>
              <a:rPr lang="en-GB" sz="1200" b="1" dirty="0">
                <a:solidFill>
                  <a:srgbClr val="512D8E"/>
                </a:solidFill>
                <a:effectLst/>
                <a:latin typeface="AQAChevinPro"/>
              </a:rPr>
              <a:t>Tectonic hazards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The effects of, and responses to, a tectonic hazard vary between areas of contrasting levels of wealth. </a:t>
            </a:r>
            <a:endParaRPr lang="en-GB"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Primary and secondary effects of a tectonic hazard.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MT"/>
              </a:rPr>
              <a:t>Use </a:t>
            </a:r>
            <a:r>
              <a:rPr lang="en-GB" sz="1800" b="1" dirty="0">
                <a:effectLst/>
                <a:latin typeface="Arial" panose="020B0604020202020204" pitchFamily="34" charset="0"/>
              </a:rPr>
              <a:t>named examples </a:t>
            </a:r>
            <a:r>
              <a:rPr lang="en-GB" sz="1800" dirty="0">
                <a:effectLst/>
                <a:latin typeface="ArialMT"/>
              </a:rPr>
              <a:t>to show how the effects and responses to a tectonic hazard vary between two areas of contrasting levels of wealth. </a:t>
            </a:r>
            <a:endParaRPr lang="en-GB" dirty="0">
              <a:effectLs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6</a:t>
            </a:fld>
            <a:endParaRPr lang="en-GB"/>
          </a:p>
        </p:txBody>
      </p:sp>
    </p:spTree>
    <p:extLst>
      <p:ext uri="{BB962C8B-B14F-4D97-AF65-F5344CB8AC3E}">
        <p14:creationId xmlns:p14="http://schemas.microsoft.com/office/powerpoint/2010/main" val="1187941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TEACHER NOTES</a:t>
            </a:r>
          </a:p>
          <a:p>
            <a:r>
              <a:rPr lang="en-GB" b="0" u="none" dirty="0"/>
              <a:t>For a detailed account of effects and responses to the 1935 Quetta earthquake, see the following:</a:t>
            </a:r>
          </a:p>
          <a:p>
            <a:endParaRPr lang="en-GB" i="0" dirty="0"/>
          </a:p>
          <a:p>
            <a:r>
              <a:rPr lang="en-GB" i="0" dirty="0"/>
              <a:t>Haines, Daniel (May 2019). "Historical Case Study: India 1935: Earthquake" (PDF). Shelter Projects 2017-2018. Global Shelter Cluster.</a:t>
            </a:r>
            <a:r>
              <a:rPr lang="en-GB" b="0" i="0" u="none" dirty="0"/>
              <a:t> https://</a:t>
            </a:r>
            <a:r>
              <a:rPr lang="en-GB" b="0" i="0" u="none" dirty="0" err="1"/>
              <a:t>www.shelterprojects.org</a:t>
            </a:r>
            <a:r>
              <a:rPr lang="en-GB" b="0" i="0" u="none" dirty="0"/>
              <a:t>/shelterprojects2017-2018/SP17-18_B01-India-Quetta-1935.pdf</a:t>
            </a:r>
          </a:p>
          <a:p>
            <a:endParaRPr lang="en-GB" b="0" i="0" u="none" dirty="0"/>
          </a:p>
          <a:p>
            <a:r>
              <a:rPr lang="en-GB" b="0" i="0" u="none" dirty="0"/>
              <a:t>The new building code was enforced by the colonial government, but only locally in Quetta, not across British India. </a:t>
            </a:r>
          </a:p>
          <a:p>
            <a:endParaRPr lang="en-GB" b="0" i="0" u="none" dirty="0"/>
          </a:p>
          <a:p>
            <a:r>
              <a:rPr lang="en-GB" b="0" i="0" u="none" dirty="0"/>
              <a:t>The building code required use of cement and steel rods, concrete roofs, maximum two stories for offices, square-shaped. Local people and property owners protested against the increased costs of building.</a:t>
            </a:r>
          </a:p>
          <a:p>
            <a:endParaRPr lang="en-GB" b="1" u="sng" dirty="0"/>
          </a:p>
          <a:p>
            <a:r>
              <a:rPr lang="en-GB" b="1" u="sng" dirty="0"/>
              <a:t>SPECIFICATION</a:t>
            </a:r>
          </a:p>
          <a:p>
            <a:r>
              <a:rPr lang="en-GB"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512D8E"/>
                </a:solidFill>
                <a:effectLst/>
                <a:latin typeface="ArialMT"/>
              </a:rPr>
              <a:t>3.1.1 Section A: The challenge of natural hazards</a:t>
            </a:r>
          </a:p>
          <a:p>
            <a:endParaRPr lang="en-GB"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3.1.1.2 </a:t>
            </a:r>
            <a:r>
              <a:rPr lang="en-GB" sz="1200" b="1" dirty="0">
                <a:solidFill>
                  <a:srgbClr val="512D8E"/>
                </a:solidFill>
                <a:effectLst/>
                <a:latin typeface="AQAChevinPro"/>
              </a:rPr>
              <a:t>Tectonic hazards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The effects of, and responses to, a tectonic hazard vary between areas of contrasting levels of wealth. </a:t>
            </a:r>
            <a:endParaRPr lang="en-GB" dirty="0">
              <a:effectLst/>
            </a:endParaRPr>
          </a:p>
          <a:p>
            <a:r>
              <a:rPr lang="en-GB" sz="1800" dirty="0">
                <a:effectLst/>
                <a:latin typeface="ArialMT"/>
              </a:rPr>
              <a:t>Immediate and long-term responses to a tectonic hazard. </a:t>
            </a:r>
          </a:p>
          <a:p>
            <a:endParaRPr lang="en-GB" sz="18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MT"/>
              </a:rPr>
              <a:t>Use </a:t>
            </a:r>
            <a:r>
              <a:rPr lang="en-GB" sz="1800" b="1" dirty="0">
                <a:effectLst/>
                <a:latin typeface="Arial" panose="020B0604020202020204" pitchFamily="34" charset="0"/>
              </a:rPr>
              <a:t>named examples </a:t>
            </a:r>
            <a:r>
              <a:rPr lang="en-GB" sz="1800" dirty="0">
                <a:effectLst/>
                <a:latin typeface="ArialMT"/>
              </a:rPr>
              <a:t>to show how the effects and responses to a tectonic hazard vary between two areas of contrasting levels of wealth. </a:t>
            </a:r>
            <a:endParaRPr lang="en-GB" dirty="0">
              <a:effectLs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7</a:t>
            </a:fld>
            <a:endParaRPr lang="en-GB"/>
          </a:p>
        </p:txBody>
      </p:sp>
    </p:spTree>
    <p:extLst>
      <p:ext uri="{BB962C8B-B14F-4D97-AF65-F5344CB8AC3E}">
        <p14:creationId xmlns:p14="http://schemas.microsoft.com/office/powerpoint/2010/main" val="545309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SPECIFICATION</a:t>
            </a:r>
          </a:p>
          <a:p>
            <a:r>
              <a:rPr lang="en-GB"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512D8E"/>
                </a:solidFill>
                <a:effectLst/>
                <a:latin typeface="ArialMT"/>
              </a:rPr>
              <a:t>3.1.1 Section A: The challenge of natural hazards</a:t>
            </a:r>
          </a:p>
          <a:p>
            <a:endParaRPr lang="en-GB"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3.1.1.2 </a:t>
            </a:r>
            <a:r>
              <a:rPr lang="en-GB" sz="1200" b="1" dirty="0">
                <a:solidFill>
                  <a:srgbClr val="512D8E"/>
                </a:solidFill>
                <a:effectLst/>
                <a:latin typeface="AQAChevinPro"/>
              </a:rPr>
              <a:t>Tectonic hazards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The effects of, and responses to, a tectonic hazard vary between areas of contrasting levels of wealth. </a:t>
            </a:r>
            <a:endParaRPr lang="en-GB" dirty="0">
              <a:effectLst/>
            </a:endParaRPr>
          </a:p>
          <a:p>
            <a:r>
              <a:rPr lang="en-GB" sz="1800" dirty="0">
                <a:effectLst/>
                <a:latin typeface="ArialMT"/>
              </a:rPr>
              <a:t>Immediate and long-term responses to a tectonic hazard. </a:t>
            </a:r>
          </a:p>
          <a:p>
            <a:endParaRPr lang="en-GB" sz="18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MT"/>
              </a:rPr>
              <a:t>Use </a:t>
            </a:r>
            <a:r>
              <a:rPr lang="en-GB" sz="1800" b="1" dirty="0">
                <a:effectLst/>
                <a:latin typeface="Arial" panose="020B0604020202020204" pitchFamily="34" charset="0"/>
              </a:rPr>
              <a:t>named examples </a:t>
            </a:r>
            <a:r>
              <a:rPr lang="en-GB" sz="1800" dirty="0">
                <a:effectLst/>
                <a:latin typeface="ArialMT"/>
              </a:rPr>
              <a:t>to show how the effects and responses to a tectonic hazard vary between two areas of contrasting levels of wealth. </a:t>
            </a:r>
            <a:endParaRPr lang="en-GB" dirty="0">
              <a:effectLs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8</a:t>
            </a:fld>
            <a:endParaRPr lang="en-GB"/>
          </a:p>
        </p:txBody>
      </p:sp>
    </p:spTree>
    <p:extLst>
      <p:ext uri="{BB962C8B-B14F-4D97-AF65-F5344CB8AC3E}">
        <p14:creationId xmlns:p14="http://schemas.microsoft.com/office/powerpoint/2010/main" val="1160487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TEACHER NOTES</a:t>
            </a:r>
          </a:p>
          <a:p>
            <a:r>
              <a:rPr lang="en-GB" sz="1200" b="0" dirty="0"/>
              <a:t>Highlight the following to students:</a:t>
            </a:r>
          </a:p>
          <a:p>
            <a:endParaRPr lang="en-GB" sz="1200" b="0" u="sng" dirty="0"/>
          </a:p>
          <a:p>
            <a:pPr marL="171450" indent="-171450">
              <a:buFont typeface="Arial" panose="020B0604020202020204" pitchFamily="34" charset="0"/>
              <a:buChar char="•"/>
            </a:pPr>
            <a:r>
              <a:rPr lang="en-GB" sz="1200" b="0" dirty="0" err="1"/>
              <a:t>Tahirkheli’s</a:t>
            </a:r>
            <a:r>
              <a:rPr lang="en-GB" sz="1200" b="0" dirty="0"/>
              <a:t> career shows the</a:t>
            </a:r>
            <a:r>
              <a:rPr lang="en-GB" sz="1200" b="0" u="none" dirty="0"/>
              <a:t> importance of </a:t>
            </a:r>
            <a:r>
              <a:rPr lang="en-GB" sz="1200" b="1" u="none" dirty="0"/>
              <a:t>institution building</a:t>
            </a:r>
            <a:r>
              <a:rPr lang="en-GB" sz="1200" b="0" u="none" dirty="0"/>
              <a:t>, </a:t>
            </a:r>
            <a:r>
              <a:rPr lang="en-GB" sz="1200" b="1" u="none" dirty="0"/>
              <a:t>funding, education, </a:t>
            </a:r>
            <a:r>
              <a:rPr lang="en-GB" sz="1200" b="0" u="none" dirty="0"/>
              <a:t>and</a:t>
            </a:r>
            <a:r>
              <a:rPr lang="en-GB" sz="1200" b="1" u="none" dirty="0"/>
              <a:t> training </a:t>
            </a:r>
            <a:r>
              <a:rPr lang="en-GB" sz="1200" b="0" u="none" dirty="0"/>
              <a:t>for the planning and management of tectonic risk.</a:t>
            </a:r>
          </a:p>
          <a:p>
            <a:pPr marL="171450" indent="-171450">
              <a:buFont typeface="Arial" panose="020B0604020202020204" pitchFamily="34" charset="0"/>
              <a:buChar char="•"/>
            </a:pPr>
            <a:r>
              <a:rPr lang="en-GB" sz="1200" b="0" dirty="0" err="1"/>
              <a:t>Tahirkheli</a:t>
            </a:r>
            <a:r>
              <a:rPr lang="en-GB" sz="1200" b="0" dirty="0"/>
              <a:t> worked a lot with the Royal Geographical Society in London, helping to co-organise the 1980 International Karakorum Project (with British and Chinese geologists).</a:t>
            </a:r>
            <a:endParaRPr lang="en-GB" sz="1200" b="0" u="none" dirty="0"/>
          </a:p>
          <a:p>
            <a:pPr marL="171450" indent="-171450">
              <a:buFont typeface="Arial" panose="020B0604020202020204" pitchFamily="34" charset="0"/>
              <a:buChar char="•"/>
            </a:pPr>
            <a:endParaRPr lang="en-GB" sz="1200" b="0" u="none" dirty="0"/>
          </a:p>
          <a:p>
            <a:pPr marL="171450" indent="-171450">
              <a:buFont typeface="Arial" panose="020B0604020202020204" pitchFamily="34" charset="0"/>
              <a:buChar char="•"/>
            </a:pPr>
            <a:endParaRPr lang="en-GB" b="1" u="sng" dirty="0"/>
          </a:p>
          <a:p>
            <a:endParaRPr lang="en-GB" b="1" u="sng" dirty="0"/>
          </a:p>
          <a:p>
            <a:r>
              <a:rPr lang="en-GB" b="1" u="sng" dirty="0"/>
              <a:t>SPECIFICATION</a:t>
            </a:r>
          </a:p>
          <a:p>
            <a:r>
              <a:rPr lang="en-GB"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512D8E"/>
                </a:solidFill>
                <a:effectLst/>
                <a:latin typeface="ArialMT"/>
              </a:rPr>
              <a:t>3.1.1 Section A: The challenge of natural hazards</a:t>
            </a:r>
          </a:p>
          <a:p>
            <a:endParaRPr lang="en-GB"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3.1.1.2 </a:t>
            </a:r>
            <a:r>
              <a:rPr lang="en-GB" sz="1200" b="1" dirty="0">
                <a:solidFill>
                  <a:srgbClr val="512D8E"/>
                </a:solidFill>
                <a:effectLst/>
                <a:latin typeface="AQAChevinPro"/>
              </a:rPr>
              <a:t>Tectonic hazards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The effects of, and responses to, a tectonic hazard vary between areas of contrasting levels of wealth. </a:t>
            </a:r>
            <a:endParaRPr lang="en-GB" dirty="0">
              <a:effectLst/>
            </a:endParaRPr>
          </a:p>
          <a:p>
            <a:r>
              <a:rPr lang="en-GB" sz="1800" dirty="0">
                <a:effectLst/>
                <a:latin typeface="ArialMT"/>
              </a:rPr>
              <a:t>Immediate and long-term responses to a tectonic hazard. </a:t>
            </a:r>
          </a:p>
          <a:p>
            <a:endParaRPr lang="en-GB" sz="18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MT"/>
              </a:rPr>
              <a:t>Use </a:t>
            </a:r>
            <a:r>
              <a:rPr lang="en-GB" sz="1800" b="1" dirty="0">
                <a:effectLst/>
                <a:latin typeface="Arial" panose="020B0604020202020204" pitchFamily="34" charset="0"/>
              </a:rPr>
              <a:t>named examples </a:t>
            </a:r>
            <a:r>
              <a:rPr lang="en-GB" sz="1800" dirty="0">
                <a:effectLst/>
                <a:latin typeface="ArialMT"/>
              </a:rPr>
              <a:t>to show how the effects and responses to a tectonic hazard vary between two areas of contrasting levels of wealth. </a:t>
            </a:r>
            <a:endParaRPr lang="en-GB" dirty="0">
              <a:effectLs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9</a:t>
            </a:fld>
            <a:endParaRPr lang="en-GB"/>
          </a:p>
        </p:txBody>
      </p:sp>
    </p:spTree>
    <p:extLst>
      <p:ext uri="{BB962C8B-B14F-4D97-AF65-F5344CB8AC3E}">
        <p14:creationId xmlns:p14="http://schemas.microsoft.com/office/powerpoint/2010/main" val="2229047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317D1EC0-23FF-4FC8-B22D-E34878EAA4C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B929A7-258C-4469-AAB4-A67D713F7A80}"/>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635CDB-2D00-49D5-B26E-0694A25000C7}"/>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288D7A-F857-418D-92F2-368E841B9F27}"/>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084F50-7F3C-4A4A-877E-FFD9EC7CD88B}"/>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1E64C1-F4C0-4A94-B319-BB1A0A2450B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3D8374-8052-417F-AB69-B97EAC43D51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750734-4D51-4019-A003-38A3DE49B434}"/>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B693D1-DBA2-4D3B-9B37-D9EE8C4112F4}"/>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D3EA8-E4C0-4AF6-817F-F9F29157A499}"/>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170FB3-B397-4AC9-85FD-65388F26D90A}"/>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5EC0B9-49C7-4777-AEC5-B5EF8DE40498}"/>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02048B-30F7-4434-87A5-140F9BB4BEB1}"/>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00A6E2-A41C-4751-8A4E-9A0C5718D930}"/>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259517-7BE7-45F9-81C0-3A6362BF143C}"/>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652F56-7B71-42B2-AB68-22204A6DF17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59830E-1C3D-4D42-8789-524971CB4657}"/>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3325A7-86D3-4B52-A7E3-ADDF408B4067}"/>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53F46F-EC12-484C-A4E7-791E57687AC1}"/>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4ED9CA-8950-47B8-A9ED-22B45CE15FB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429F7B-9FD7-438F-8ECA-3FCAD006180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C558100-D455-4B41-890C-BCC898B2D165}"/>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886397-398A-4318-BE16-2CBAC1902F9E}"/>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32A3A6-CE6E-4ABD-8522-2C8DC88C070E}"/>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014C09-5B84-4798-8BDE-C80D76E67B8E}"/>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29EB9E-ED9D-4C69-8A26-9A7A0A83056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2899F9-1795-416F-8F3D-26EEB684DB6A}"/>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3043474-8625-495C-BD06-3627FD286C55}"/>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32CE47-7631-408E-8DDC-79EE378B707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8832D-8B8D-4036-B913-2D363143274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CEFEAF-E87B-4FF2-A947-94CABAA0610D}"/>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3A7CD3-94E1-42A9-BAB7-2AFCD9FCBD10}"/>
              </a:ext>
            </a:extLst>
          </p:cNvPr>
          <p:cNvSpPr>
            <a:spLocks noGrp="1"/>
          </p:cNvSpPr>
          <p:nvPr>
            <p:ph type="ctrTitle"/>
          </p:nvPr>
        </p:nvSpPr>
        <p:spPr>
          <a:xfrm>
            <a:off x="691078" y="722903"/>
            <a:ext cx="10495904" cy="2460770"/>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467609B-8FD3-4FF7-8EBC-6619CA868B33}"/>
              </a:ext>
            </a:extLst>
          </p:cNvPr>
          <p:cNvSpPr>
            <a:spLocks noGrp="1"/>
          </p:cNvSpPr>
          <p:nvPr>
            <p:ph type="subTitle" idx="1"/>
          </p:nvPr>
        </p:nvSpPr>
        <p:spPr>
          <a:xfrm>
            <a:off x="691078" y="3428997"/>
            <a:ext cx="10495904" cy="230663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9" name="Right Triangle 38">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ACC7A76F-3401-4F50-AE85-8F2AA247B99F}"/>
              </a:ext>
            </a:extLst>
          </p:cNvPr>
          <p:cNvSpPr>
            <a:spLocks noGrp="1"/>
          </p:cNvSpPr>
          <p:nvPr>
            <p:ph type="dt" sz="half" idx="10"/>
          </p:nvPr>
        </p:nvSpPr>
        <p:spPr/>
        <p:txBody>
          <a:bodyPr/>
          <a:lstStyle/>
          <a:p>
            <a:fld id="{8F72BA41-EC5B-4197-BCC8-0FD2E523CD7A}" type="datetimeFigureOut">
              <a:rPr lang="en-US" smtClean="0"/>
              <a:t>10/10/23</a:t>
            </a:fld>
            <a:endParaRPr lang="en-US"/>
          </a:p>
        </p:txBody>
      </p:sp>
      <p:sp>
        <p:nvSpPr>
          <p:cNvPr id="5" name="Footer Placeholder 4">
            <a:extLst>
              <a:ext uri="{FF2B5EF4-FFF2-40B4-BE49-F238E27FC236}">
                <a16:creationId xmlns:a16="http://schemas.microsoft.com/office/drawing/2014/main" id="{DEF02E50-D34E-4DD4-8B3B-55D08F25F50A}"/>
              </a:ext>
            </a:extLst>
          </p:cNvPr>
          <p:cNvSpPr>
            <a:spLocks noGrp="1"/>
          </p:cNvSpPr>
          <p:nvPr>
            <p:ph type="ftr" sz="quarter" idx="11"/>
          </p:nvPr>
        </p:nvSpPr>
        <p:spPr>
          <a:xfrm>
            <a:off x="691078" y="236364"/>
            <a:ext cx="4114800" cy="417126"/>
          </a:xfrm>
        </p:spPr>
        <p:txBody>
          <a:bodyPr/>
          <a:lstStyle/>
          <a:p>
            <a:endParaRPr lang="en-US" dirty="0"/>
          </a:p>
        </p:txBody>
      </p:sp>
      <p:sp>
        <p:nvSpPr>
          <p:cNvPr id="6" name="Slide Number Placeholder 5">
            <a:extLst>
              <a:ext uri="{FF2B5EF4-FFF2-40B4-BE49-F238E27FC236}">
                <a16:creationId xmlns:a16="http://schemas.microsoft.com/office/drawing/2014/main" id="{37B53B71-D2FA-4DDC-9C9C-E26F7B591A8E}"/>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461648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D70F-ACE4-4595-845E-2296BDF83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978CD9-E0B5-4B48-8366-91E6D22C9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AF4B4-44D3-4E29-B235-A1B868207789}"/>
              </a:ext>
            </a:extLst>
          </p:cNvPr>
          <p:cNvSpPr>
            <a:spLocks noGrp="1"/>
          </p:cNvSpPr>
          <p:nvPr>
            <p:ph type="dt" sz="half" idx="10"/>
          </p:nvPr>
        </p:nvSpPr>
        <p:spPr/>
        <p:txBody>
          <a:bodyPr/>
          <a:lstStyle/>
          <a:p>
            <a:fld id="{8F72BA41-EC5B-4197-BCC8-0FD2E523CD7A}" type="datetimeFigureOut">
              <a:rPr lang="en-US" smtClean="0"/>
              <a:t>10/10/23</a:t>
            </a:fld>
            <a:endParaRPr lang="en-US"/>
          </a:p>
        </p:txBody>
      </p:sp>
      <p:sp>
        <p:nvSpPr>
          <p:cNvPr id="5" name="Footer Placeholder 4">
            <a:extLst>
              <a:ext uri="{FF2B5EF4-FFF2-40B4-BE49-F238E27FC236}">
                <a16:creationId xmlns:a16="http://schemas.microsoft.com/office/drawing/2014/main" id="{E2D7BA37-9639-480E-84AB-EA277225C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FC658-154E-48DE-AD31-813E5170C93C}"/>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22266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5405209-5179-4359-91ED-1B1A46619A99}"/>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0E32344F-3BE0-4CE8-B1BD-9ABD425E1C0D}"/>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9DE306-F4FB-4730-A066-ADF38D739563}"/>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B32885-303F-477F-A081-27425944F230}"/>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0C0C0B-4CD0-467D-A382-2B2415102C48}"/>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88DF0F-327F-43A5-AB71-3D32053D83CA}"/>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8A0902-2662-4911-A532-AA6310861479}"/>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BDA4F7-23F4-46D1-8B7E-A21DD84083E1}"/>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FC9FC2-8808-438E-8FFB-5FE416BFB5C8}"/>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4694E5-71F9-4210-9BE8-FC12CC177BD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37E805-A7E5-4906-B0C5-1373F3DA962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4CD964-FBD6-41AB-8A02-9509A2BAC11F}"/>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CD7FF8-E827-4E0A-BCE2-CCB34EDAC0F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4AD6BB-F1EE-4FB8-96E8-6890447800EC}"/>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935057-E0A3-4DAE-B9C8-6E818D7A7205}"/>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8DDF69-1C14-453C-BC3A-37D3FE69DFC7}"/>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C26D82-15BA-4B2E-A42D-2ECA8012D30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F73B67-E5E9-4000-91DA-034B2127EFD2}"/>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FAC1B5-F0DD-4FC0-B4C9-77CB29DF442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ACB3DB-54B2-4CEE-A791-C6FC6C758DAE}"/>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324004-1030-47D9-B817-425FF6ECC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A001C4-81AB-4FA6-ADAA-C8618056353B}"/>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1DAD34-7844-4F16-9874-F51F2A23B9EA}"/>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DCBC6D-1BDA-4CB1-A3EC-59F240C8FA19}"/>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B3C1A0-58E7-47E4-831B-CF3EE21D1E90}"/>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A09FAA-E123-4FE4-B67A-9EBDE1A3130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17B7C6-C816-4A58-B184-135E4FD19F5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D22ABB-4CE8-47DC-80BF-39B3E4CF7048}"/>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17DE37-A292-4031-AF42-CDB00A13EE76}"/>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3EF673-CB75-435F-9BF3-7594EC3ADF8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35F4581-15F6-47EE-87D0-1132A093DBA5}"/>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5CF984-F5BD-45C4-9A12-B02DB4F044E1}"/>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ight Triangle 38">
            <a:extLst>
              <a:ext uri="{FF2B5EF4-FFF2-40B4-BE49-F238E27FC236}">
                <a16:creationId xmlns:a16="http://schemas.microsoft.com/office/drawing/2014/main" id="{ACE66A86-8455-497B-9CA4-F460A19E5FBB}"/>
              </a:ext>
              <a:ext uri="{C183D7F6-B498-43B3-948B-1728B52AA6E4}">
                <adec:decorative xmlns:adec="http://schemas.microsoft.com/office/drawing/2017/decorative" val="1"/>
              </a:ext>
            </a:extLst>
          </p:cNvPr>
          <p:cNvSpPr/>
          <p:nvPr/>
        </p:nvSpPr>
        <p:spPr>
          <a:xfrm rot="18900000">
            <a:off x="7770390" y="-28737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Vertical Title 1">
            <a:extLst>
              <a:ext uri="{FF2B5EF4-FFF2-40B4-BE49-F238E27FC236}">
                <a16:creationId xmlns:a16="http://schemas.microsoft.com/office/drawing/2014/main" id="{5868C62B-71EF-4824-9EE8-6CAE17984232}"/>
              </a:ext>
            </a:extLst>
          </p:cNvPr>
          <p:cNvSpPr>
            <a:spLocks noGrp="1"/>
          </p:cNvSpPr>
          <p:nvPr>
            <p:ph type="title" orient="vert"/>
          </p:nvPr>
        </p:nvSpPr>
        <p:spPr>
          <a:xfrm>
            <a:off x="7707774" y="715616"/>
            <a:ext cx="3295876" cy="50265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243E4C8-4AA9-49D7-BF71-1AB5F2CFE1FC}"/>
              </a:ext>
            </a:extLst>
          </p:cNvPr>
          <p:cNvSpPr>
            <a:spLocks noGrp="1"/>
          </p:cNvSpPr>
          <p:nvPr>
            <p:ph type="body" orient="vert" idx="1"/>
          </p:nvPr>
        </p:nvSpPr>
        <p:spPr>
          <a:xfrm>
            <a:off x="683588" y="715616"/>
            <a:ext cx="6770448" cy="5026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7898B3-014E-440B-BA4E-106339212804}"/>
              </a:ext>
            </a:extLst>
          </p:cNvPr>
          <p:cNvSpPr>
            <a:spLocks noGrp="1"/>
          </p:cNvSpPr>
          <p:nvPr>
            <p:ph type="dt" sz="half" idx="10"/>
          </p:nvPr>
        </p:nvSpPr>
        <p:spPr/>
        <p:txBody>
          <a:bodyPr/>
          <a:lstStyle/>
          <a:p>
            <a:fld id="{8F72BA41-EC5B-4197-BCC8-0FD2E523CD7A}" type="datetimeFigureOut">
              <a:rPr lang="en-US" smtClean="0"/>
              <a:t>10/10/23</a:t>
            </a:fld>
            <a:endParaRPr lang="en-US"/>
          </a:p>
        </p:txBody>
      </p:sp>
      <p:sp>
        <p:nvSpPr>
          <p:cNvPr id="5" name="Footer Placeholder 4">
            <a:extLst>
              <a:ext uri="{FF2B5EF4-FFF2-40B4-BE49-F238E27FC236}">
                <a16:creationId xmlns:a16="http://schemas.microsoft.com/office/drawing/2014/main" id="{81C22643-CE63-4C3E-B437-5A1A5EF91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1CE5E-160A-4B37-94E2-3D9DC75BFFAF}"/>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900987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8D6B-70A2-430A-9F5D-DA093D8C16C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94A2845-6CA6-4745-A951-25B8D5319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49424-7A20-4BA1-9F60-671A5DBB3B13}"/>
              </a:ext>
            </a:extLst>
          </p:cNvPr>
          <p:cNvSpPr>
            <a:spLocks noGrp="1"/>
          </p:cNvSpPr>
          <p:nvPr>
            <p:ph type="dt" sz="half" idx="10"/>
          </p:nvPr>
        </p:nvSpPr>
        <p:spPr/>
        <p:txBody>
          <a:bodyPr/>
          <a:lstStyle/>
          <a:p>
            <a:fld id="{8F72BA41-EC5B-4197-BCC8-0FD2E523CD7A}" type="datetimeFigureOut">
              <a:rPr lang="en-US" smtClean="0"/>
              <a:t>10/10/23</a:t>
            </a:fld>
            <a:endParaRPr lang="en-US"/>
          </a:p>
        </p:txBody>
      </p:sp>
      <p:sp>
        <p:nvSpPr>
          <p:cNvPr id="5" name="Footer Placeholder 4">
            <a:extLst>
              <a:ext uri="{FF2B5EF4-FFF2-40B4-BE49-F238E27FC236}">
                <a16:creationId xmlns:a16="http://schemas.microsoft.com/office/drawing/2014/main" id="{4F1BD2B2-E17F-402E-8EA3-5C7C1118A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23070-8658-4AC0-B2A3-4BE605A840F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433951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9DB7AC-F7D7-430A-A2A7-CD3EBBF1D35D}"/>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66AAF10E-F092-4160-BF4A-FF568555B790}"/>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341C04-9B94-4385-A661-7B8C17000497}"/>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C1D709-6A0F-409C-B2D0-C248E562265E}"/>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9BE53-BA11-4B67-BFBB-6281DB50C75D}"/>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662D93-31C1-4DFB-A938-E631F89AA9F0}"/>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ECC8DA-0BEC-4508-89D4-12FA35B481F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DC8E6C-1B78-4B89-82DD-BBA778CD1482}"/>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E5F54A-0315-4B15-B865-1F0460526260}"/>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D7F352-DE39-4835-8D3F-69CDEC490F1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D6F20A-F777-4F41-B23B-735A64FA5DA3}"/>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BADBA-0F74-418B-BC50-AD44596C3EF8}"/>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18BE26-88E5-457C-8095-745F34D1536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B269E0-E058-4340-B93D-7D40FFF521F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DD9AEE-5501-4385-B339-4616F567B53D}"/>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29C61-8926-4C98-882B-AB90108C8386}"/>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C585F9-B633-4F7E-AADE-75079DC17158}"/>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DC6366-5525-4FBC-9886-D4409F6B2993}"/>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C03CF9-098C-4140-806A-023D3DC3F2E3}"/>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C41BC4-89DF-4EC4-A141-9EF16D8EEB5B}"/>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2AD067-E64C-499E-9C0A-A7252587441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53DD54-FA2B-4B91-A94E-3C46AE21B38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6AC204-156B-442E-B028-01036BD1F26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3512DE-F013-431A-9F6E-ADDA88FB2DD5}"/>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95FEE1-61A9-4065-B9F8-5589180AC62B}"/>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28AA59-C1FA-46C0-BFDD-1C1D3404C81C}"/>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5C99EE-B791-470A-8639-0357A751EB43}"/>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4F4204-F48B-4AF5-B11E-0CE7D972AC3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6643FE-3966-4B82-9623-C61A56EDD20C}"/>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D769C5-B1B1-45BD-A40A-67E6568C843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511707-50C7-48B2-81F7-5C82BF57795C}"/>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8D44F3-CCFE-48A0-8414-FFF5E43D9184}"/>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D126FE0-8204-40BB-AD46-4A0C7A47514C}"/>
              </a:ext>
            </a:extLst>
          </p:cNvPr>
          <p:cNvSpPr>
            <a:spLocks noGrp="1"/>
          </p:cNvSpPr>
          <p:nvPr>
            <p:ph type="title"/>
          </p:nvPr>
        </p:nvSpPr>
        <p:spPr>
          <a:xfrm>
            <a:off x="691078" y="718115"/>
            <a:ext cx="10312571" cy="278150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25E350-4200-419C-A167-527DD6B77792}"/>
              </a:ext>
            </a:extLst>
          </p:cNvPr>
          <p:cNvSpPr>
            <a:spLocks noGrp="1"/>
          </p:cNvSpPr>
          <p:nvPr>
            <p:ph type="body" idx="1"/>
          </p:nvPr>
        </p:nvSpPr>
        <p:spPr>
          <a:xfrm>
            <a:off x="691078" y="3753350"/>
            <a:ext cx="10312571" cy="1991572"/>
          </a:xfrm>
        </p:spPr>
        <p:txBody>
          <a:bodyPr/>
          <a:lstStyle>
            <a:lvl1pPr marL="0" indent="0">
              <a:buNone/>
              <a:defRPr lang="en-US" sz="2400" kern="120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Right Triangle 38">
            <a:extLst>
              <a:ext uri="{FF2B5EF4-FFF2-40B4-BE49-F238E27FC236}">
                <a16:creationId xmlns:a16="http://schemas.microsoft.com/office/drawing/2014/main" id="{6741F519-22CF-4C01-B140-5480DBAB30F8}"/>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D05D1550-9064-4767-B70A-3501AF956C94}"/>
              </a:ext>
            </a:extLst>
          </p:cNvPr>
          <p:cNvSpPr>
            <a:spLocks noGrp="1"/>
          </p:cNvSpPr>
          <p:nvPr>
            <p:ph type="dt" sz="half" idx="10"/>
          </p:nvPr>
        </p:nvSpPr>
        <p:spPr/>
        <p:txBody>
          <a:bodyPr/>
          <a:lstStyle/>
          <a:p>
            <a:fld id="{8F72BA41-EC5B-4197-BCC8-0FD2E523CD7A}" type="datetimeFigureOut">
              <a:rPr lang="en-US" smtClean="0"/>
              <a:t>10/10/23</a:t>
            </a:fld>
            <a:endParaRPr lang="en-US"/>
          </a:p>
        </p:txBody>
      </p:sp>
      <p:sp>
        <p:nvSpPr>
          <p:cNvPr id="5" name="Footer Placeholder 4">
            <a:extLst>
              <a:ext uri="{FF2B5EF4-FFF2-40B4-BE49-F238E27FC236}">
                <a16:creationId xmlns:a16="http://schemas.microsoft.com/office/drawing/2014/main" id="{581E1C33-2E8E-4041-9683-12048CB8A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36992-B921-4F3F-9C4A-0D67E618D114}"/>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279318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FDF5-4B31-4F1B-83BA-82A9510379F2}"/>
              </a:ext>
            </a:extLst>
          </p:cNvPr>
          <p:cNvSpPr>
            <a:spLocks noGrp="1"/>
          </p:cNvSpPr>
          <p:nvPr>
            <p:ph type="title"/>
          </p:nvPr>
        </p:nvSpPr>
        <p:spPr>
          <a:xfrm>
            <a:off x="691078" y="722903"/>
            <a:ext cx="10312571" cy="135484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14EC9A6-F718-4497-8A75-637EE17458E0}"/>
              </a:ext>
            </a:extLst>
          </p:cNvPr>
          <p:cNvSpPr>
            <a:spLocks noGrp="1"/>
          </p:cNvSpPr>
          <p:nvPr>
            <p:ph sz="half" idx="1"/>
          </p:nvPr>
        </p:nvSpPr>
        <p:spPr>
          <a:xfrm>
            <a:off x="691078" y="2345843"/>
            <a:ext cx="500958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D503E57-9695-4508-9778-B3DB1FB5FAB6}"/>
              </a:ext>
            </a:extLst>
          </p:cNvPr>
          <p:cNvSpPr>
            <a:spLocks noGrp="1"/>
          </p:cNvSpPr>
          <p:nvPr>
            <p:ph sz="half" idx="2"/>
          </p:nvPr>
        </p:nvSpPr>
        <p:spPr>
          <a:xfrm>
            <a:off x="5935075" y="2345843"/>
            <a:ext cx="506857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474CEE6-B9DC-4CCC-8F4C-0B4DADFB0195}"/>
              </a:ext>
            </a:extLst>
          </p:cNvPr>
          <p:cNvSpPr>
            <a:spLocks noGrp="1"/>
          </p:cNvSpPr>
          <p:nvPr>
            <p:ph type="dt" sz="half" idx="10"/>
          </p:nvPr>
        </p:nvSpPr>
        <p:spPr/>
        <p:txBody>
          <a:bodyPr/>
          <a:lstStyle/>
          <a:p>
            <a:fld id="{8F72BA41-EC5B-4197-BCC8-0FD2E523CD7A}" type="datetimeFigureOut">
              <a:rPr lang="en-US" smtClean="0"/>
              <a:t>10/10/23</a:t>
            </a:fld>
            <a:endParaRPr lang="en-US"/>
          </a:p>
        </p:txBody>
      </p:sp>
      <p:sp>
        <p:nvSpPr>
          <p:cNvPr id="6" name="Footer Placeholder 5">
            <a:extLst>
              <a:ext uri="{FF2B5EF4-FFF2-40B4-BE49-F238E27FC236}">
                <a16:creationId xmlns:a16="http://schemas.microsoft.com/office/drawing/2014/main" id="{2AC85191-5804-47C9-95EB-D49D71573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B0A03-44F6-4299-B45D-E07A023906F0}"/>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822065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20E6-CC97-4BD8-92FE-8F36024D0E38}"/>
              </a:ext>
            </a:extLst>
          </p:cNvPr>
          <p:cNvSpPr>
            <a:spLocks noGrp="1"/>
          </p:cNvSpPr>
          <p:nvPr>
            <p:ph type="title"/>
          </p:nvPr>
        </p:nvSpPr>
        <p:spPr>
          <a:xfrm>
            <a:off x="691078" y="722900"/>
            <a:ext cx="10320062" cy="140750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73872FB-EDD5-42FB-8A9A-279EAD4FB0D9}"/>
              </a:ext>
            </a:extLst>
          </p:cNvPr>
          <p:cNvSpPr>
            <a:spLocks noGrp="1"/>
          </p:cNvSpPr>
          <p:nvPr>
            <p:ph type="body" idx="1"/>
          </p:nvPr>
        </p:nvSpPr>
        <p:spPr>
          <a:xfrm>
            <a:off x="691078" y="2331481"/>
            <a:ext cx="4963444"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F28C1-95C8-476A-8D93-D580DD39D8F7}"/>
              </a:ext>
            </a:extLst>
          </p:cNvPr>
          <p:cNvSpPr>
            <a:spLocks noGrp="1"/>
          </p:cNvSpPr>
          <p:nvPr>
            <p:ph sz="half" idx="2"/>
          </p:nvPr>
        </p:nvSpPr>
        <p:spPr>
          <a:xfrm>
            <a:off x="691078" y="2954564"/>
            <a:ext cx="4963444"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4315485-EE1A-41B0-873A-BA9D06E88BFD}"/>
              </a:ext>
            </a:extLst>
          </p:cNvPr>
          <p:cNvSpPr>
            <a:spLocks noGrp="1"/>
          </p:cNvSpPr>
          <p:nvPr>
            <p:ph type="body" sz="quarter" idx="3"/>
          </p:nvPr>
        </p:nvSpPr>
        <p:spPr>
          <a:xfrm>
            <a:off x="6103351" y="2331481"/>
            <a:ext cx="4900298"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1A6FB-1583-4A1B-A4A7-C65062C57B73}"/>
              </a:ext>
            </a:extLst>
          </p:cNvPr>
          <p:cNvSpPr>
            <a:spLocks noGrp="1"/>
          </p:cNvSpPr>
          <p:nvPr>
            <p:ph sz="quarter" idx="4"/>
          </p:nvPr>
        </p:nvSpPr>
        <p:spPr>
          <a:xfrm>
            <a:off x="6103351" y="2954564"/>
            <a:ext cx="4900298"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3A29EA7-E61E-4617-9DA9-40B9299B3287}"/>
              </a:ext>
            </a:extLst>
          </p:cNvPr>
          <p:cNvSpPr>
            <a:spLocks noGrp="1"/>
          </p:cNvSpPr>
          <p:nvPr>
            <p:ph type="dt" sz="half" idx="10"/>
          </p:nvPr>
        </p:nvSpPr>
        <p:spPr>
          <a:xfrm>
            <a:off x="683587" y="6215870"/>
            <a:ext cx="3843779" cy="417126"/>
          </a:xfrm>
        </p:spPr>
        <p:txBody>
          <a:bodyPr/>
          <a:lstStyle/>
          <a:p>
            <a:fld id="{8F72BA41-EC5B-4197-BCC8-0FD2E523CD7A}" type="datetimeFigureOut">
              <a:rPr lang="en-US" smtClean="0"/>
              <a:t>10/10/23</a:t>
            </a:fld>
            <a:endParaRPr lang="en-US"/>
          </a:p>
        </p:txBody>
      </p:sp>
      <p:sp>
        <p:nvSpPr>
          <p:cNvPr id="8" name="Footer Placeholder 7">
            <a:extLst>
              <a:ext uri="{FF2B5EF4-FFF2-40B4-BE49-F238E27FC236}">
                <a16:creationId xmlns:a16="http://schemas.microsoft.com/office/drawing/2014/main" id="{D56249CC-EB72-46A6-87D9-5FBDA8E450EC}"/>
              </a:ext>
            </a:extLst>
          </p:cNvPr>
          <p:cNvSpPr>
            <a:spLocks noGrp="1"/>
          </p:cNvSpPr>
          <p:nvPr>
            <p:ph type="ftr" sz="quarter" idx="11"/>
          </p:nvPr>
        </p:nvSpPr>
        <p:spPr>
          <a:xfrm>
            <a:off x="691078" y="236364"/>
            <a:ext cx="4114800" cy="417126"/>
          </a:xfrm>
        </p:spPr>
        <p:txBody>
          <a:bodyPr/>
          <a:lstStyle/>
          <a:p>
            <a:endParaRPr lang="en-US" dirty="0"/>
          </a:p>
        </p:txBody>
      </p:sp>
      <p:sp>
        <p:nvSpPr>
          <p:cNvPr id="9" name="Slide Number Placeholder 8">
            <a:extLst>
              <a:ext uri="{FF2B5EF4-FFF2-40B4-BE49-F238E27FC236}">
                <a16:creationId xmlns:a16="http://schemas.microsoft.com/office/drawing/2014/main" id="{EAA04EE7-47BE-4ECE-A170-793C4E56951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091506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4946-24AD-40DD-95A7-49BA49C227DF}"/>
              </a:ext>
            </a:extLst>
          </p:cNvPr>
          <p:cNvSpPr>
            <a:spLocks noGrp="1"/>
          </p:cNvSpPr>
          <p:nvPr>
            <p:ph type="title"/>
          </p:nvPr>
        </p:nvSpPr>
        <p:spPr>
          <a:xfrm>
            <a:off x="691078" y="722903"/>
            <a:ext cx="10501177" cy="1401231"/>
          </a:xfrm>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D8CF342-49F6-482D-943E-7E50B1694AE3}"/>
              </a:ext>
            </a:extLst>
          </p:cNvPr>
          <p:cNvSpPr>
            <a:spLocks noGrp="1"/>
          </p:cNvSpPr>
          <p:nvPr>
            <p:ph type="dt" sz="half" idx="10"/>
          </p:nvPr>
        </p:nvSpPr>
        <p:spPr/>
        <p:txBody>
          <a:bodyPr/>
          <a:lstStyle/>
          <a:p>
            <a:fld id="{8F72BA41-EC5B-4197-BCC8-0FD2E523CD7A}" type="datetimeFigureOut">
              <a:rPr lang="en-US" smtClean="0"/>
              <a:t>10/10/23</a:t>
            </a:fld>
            <a:endParaRPr lang="en-US"/>
          </a:p>
        </p:txBody>
      </p:sp>
      <p:sp>
        <p:nvSpPr>
          <p:cNvPr id="4" name="Footer Placeholder 3">
            <a:extLst>
              <a:ext uri="{FF2B5EF4-FFF2-40B4-BE49-F238E27FC236}">
                <a16:creationId xmlns:a16="http://schemas.microsoft.com/office/drawing/2014/main" id="{064033E5-3797-4FF8-866F-9FD9325A9FAB}"/>
              </a:ext>
            </a:extLst>
          </p:cNvPr>
          <p:cNvSpPr>
            <a:spLocks noGrp="1"/>
          </p:cNvSpPr>
          <p:nvPr>
            <p:ph type="ftr" sz="quarter" idx="11"/>
          </p:nvPr>
        </p:nvSpPr>
        <p:spPr>
          <a:xfrm>
            <a:off x="691078" y="236364"/>
            <a:ext cx="4114800" cy="417126"/>
          </a:xfrm>
        </p:spPr>
        <p:txBody>
          <a:bodyPr/>
          <a:lstStyle/>
          <a:p>
            <a:endParaRPr lang="en-US"/>
          </a:p>
        </p:txBody>
      </p:sp>
      <p:sp>
        <p:nvSpPr>
          <p:cNvPr id="5" name="Slide Number Placeholder 4">
            <a:extLst>
              <a:ext uri="{FF2B5EF4-FFF2-40B4-BE49-F238E27FC236}">
                <a16:creationId xmlns:a16="http://schemas.microsoft.com/office/drawing/2014/main" id="{66DC1E67-424D-4638-98F8-38E71A41001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800638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BED274-5EB4-4EF4-B353-E55BD502655C}"/>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E0418BE5-560E-4E49-B12D-B555511FED72}"/>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9D1162-73B9-420F-BCBE-95039D00CD24}"/>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BA76FE-316A-48E2-A03B-4E05691C4348}"/>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678FBC-A6AD-4422-BA24-A4172F8862CA}"/>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3C5C3E-2D08-43F0-AFAC-E15360CA7D3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BEAC62-AF92-4A65-9790-6F6E0C6C5A1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77D7C5-E76E-4E82-BFC4-9A75D2C8089D}"/>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6E0152-96B9-4067-80D3-D9BDE6D7EC9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18AFCC-B9DA-4092-8FBA-2CFEDB0388E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EC7D33-C87E-4812-A722-53C5D99272B5}"/>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239E3-501A-4C3C-9BE4-6BFA0D3126B7}"/>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62BF3B-95BB-4188-AAE5-015A0EF3D18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4E5F0F-0124-40D0-A0BF-AE307A0E15F4}"/>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ADC3B1-26C7-4CF1-B29D-4D0DEA3E2633}"/>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A7DF6E-1132-4A80-9B18-593B1ACD778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19589-10D8-4A8F-A0B1-F7CE380E3001}"/>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E6BB32-C4F8-4914-88D3-7DC5E79D023E}"/>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F046EE-9DBA-4924-A19C-ED8741F5F810}"/>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ABBC44-ABA8-4913-824E-64D344724644}"/>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272B22-1C39-47A0-8551-73666AFBE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CDFF66-464C-4ABF-BB01-00500A3B7517}"/>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79FC88-BD3B-4C04-9B90-0FC93C17921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FCAED8-8687-4141-A7C3-0D88ACEDFEC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5038E6-7B32-460F-B804-D6C105FF44C9}"/>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5DAE85-AD17-454B-AB64-CEFF52FDAB9D}"/>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603643-2066-4967-AE4B-9DA143843B2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7E9533-9B07-43E3-B939-7BADC01FEE86}"/>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CCAAEE-AB2E-4534-893A-3DB109499FB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BD39A2-970F-4714-AAA6-67EE99A0EAA9}"/>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4A1387-348B-4E46-9B65-FDF76ED0EF20}"/>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5DAF27-A54D-442A-93E4-BA7F04EAE379}"/>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D2EA265F-80A1-448D-A6EB-CE8D6F6EC723}"/>
              </a:ext>
            </a:extLst>
          </p:cNvPr>
          <p:cNvSpPr>
            <a:spLocks noGrp="1"/>
          </p:cNvSpPr>
          <p:nvPr>
            <p:ph type="dt" sz="half" idx="10"/>
          </p:nvPr>
        </p:nvSpPr>
        <p:spPr/>
        <p:txBody>
          <a:bodyPr/>
          <a:lstStyle/>
          <a:p>
            <a:fld id="{8F72BA41-EC5B-4197-BCC8-0FD2E523CD7A}" type="datetimeFigureOut">
              <a:rPr lang="en-US" smtClean="0"/>
              <a:t>10/10/23</a:t>
            </a:fld>
            <a:endParaRPr lang="en-US"/>
          </a:p>
        </p:txBody>
      </p:sp>
      <p:sp>
        <p:nvSpPr>
          <p:cNvPr id="3" name="Footer Placeholder 2">
            <a:extLst>
              <a:ext uri="{FF2B5EF4-FFF2-40B4-BE49-F238E27FC236}">
                <a16:creationId xmlns:a16="http://schemas.microsoft.com/office/drawing/2014/main" id="{4815D00D-89E6-4E7A-9A4D-A8CCEB3BED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B5AEA-8C38-4776-878C-AB01474D917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183100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0" name="Right Triangle 39">
            <a:extLst>
              <a:ext uri="{FF2B5EF4-FFF2-40B4-BE49-F238E27FC236}">
                <a16:creationId xmlns:a16="http://schemas.microsoft.com/office/drawing/2014/main" id="{C4853C57-22BC-4465-8B37-DC06FE5A0003}"/>
              </a:ext>
              <a:ext uri="{C183D7F6-B498-43B3-948B-1728B52AA6E4}">
                <adec:decorative xmlns:adec="http://schemas.microsoft.com/office/drawing/2017/decorative" val="1"/>
              </a:ext>
            </a:extLst>
          </p:cNvPr>
          <p:cNvSpPr/>
          <p:nvPr/>
        </p:nvSpPr>
        <p:spPr>
          <a:xfrm rot="13500000">
            <a:off x="-281092" y="31448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E67C0A6-48E9-4845-9EBF-EF2A3DFD274F}"/>
              </a:ext>
            </a:extLst>
          </p:cNvPr>
          <p:cNvSpPr>
            <a:spLocks noGrp="1"/>
          </p:cNvSpPr>
          <p:nvPr>
            <p:ph type="title"/>
          </p:nvPr>
        </p:nvSpPr>
        <p:spPr>
          <a:xfrm>
            <a:off x="683587" y="713677"/>
            <a:ext cx="4499914" cy="2996581"/>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A8B542-2084-485C-ABFC-94340B4C7E77}"/>
              </a:ext>
            </a:extLst>
          </p:cNvPr>
          <p:cNvSpPr>
            <a:spLocks noGrp="1"/>
          </p:cNvSpPr>
          <p:nvPr>
            <p:ph idx="1"/>
          </p:nvPr>
        </p:nvSpPr>
        <p:spPr>
          <a:xfrm>
            <a:off x="5698672" y="708102"/>
            <a:ext cx="5656716" cy="54306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647791F-9546-470D-A174-D75285263C2C}"/>
              </a:ext>
            </a:extLst>
          </p:cNvPr>
          <p:cNvSpPr>
            <a:spLocks noGrp="1"/>
          </p:cNvSpPr>
          <p:nvPr>
            <p:ph type="body" sz="half" idx="2"/>
          </p:nvPr>
        </p:nvSpPr>
        <p:spPr>
          <a:xfrm>
            <a:off x="683587" y="3976544"/>
            <a:ext cx="4499914" cy="2162201"/>
          </a:xfrm>
        </p:spPr>
        <p:txBody>
          <a:bodyPr>
            <a:normAutofit/>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None/>
            </a:pPr>
            <a:r>
              <a:rPr lang="en-US"/>
              <a:t>Click to edit Master text styles</a:t>
            </a:r>
          </a:p>
        </p:txBody>
      </p:sp>
      <p:grpSp>
        <p:nvGrpSpPr>
          <p:cNvPr id="8" name="Group 7">
            <a:extLst>
              <a:ext uri="{FF2B5EF4-FFF2-40B4-BE49-F238E27FC236}">
                <a16:creationId xmlns:a16="http://schemas.microsoft.com/office/drawing/2014/main" id="{0550D594-9D00-4E12-9A7B-8B78EC19948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C5DEA230-2680-47DD-BD49-FDBF4C1105A5}"/>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0BA61D-887F-46F1-B20D-EA4C38D467C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0DFBA-D16D-4AE0-8339-58C4089B94AD}"/>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4AAAA5-CEFC-4C25-91D3-5AE49F720DA5}"/>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D142AD-3FA3-43E4-8A61-61CF1E41568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3755A3-93F4-4EC4-9635-7E89E4AF1D3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BFB588-0AB8-4BD8-9272-1CA867726018}"/>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5A6DF3-CF29-4480-A235-EAE88D65A63C}"/>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6FF036-365A-4C15-8E15-0D5BBEBCEA58}"/>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E76FF-4E86-4E42-B67E-B11AAE8D3076}"/>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64CEE-7CED-4EB2-A414-6F2D91E824F9}"/>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2C571B-47A6-49EB-A29F-678368BAED9F}"/>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60B109-845C-4119-BB66-9887B3859A7D}"/>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8B7447-FF64-42D9-B3C6-2BDC6F547ED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FF9B71-8653-450D-AFBE-2140D586FB5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0B9E5A-C1DA-445C-A911-721DF98DDCDD}"/>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C9A3DC-A478-4469-9359-34A435689F3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DE3299-EED7-4771-A270-F6B02941AD6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34422A-5B59-41DC-8E2A-1A8244580E30}"/>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176117-0990-434B-A9D9-B4B9043C544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D6425E-C84A-462F-98F8-D0AB4FC3AF88}"/>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13AB68-7321-4AC2-AC60-0F417877D07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275CCE-D06F-49D0-8A47-372C5040330B}"/>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4B374E-EEBC-4A9C-B3B4-B269EC719857}"/>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80A7E6-BBEF-4EF1-B14A-29F26BFCF8E6}"/>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7BC013-9B50-459D-8B8D-F756514A478B}"/>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8964C0-675D-4807-B795-4B695A8F8420}"/>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6911512-51A8-4CE7-A043-425C809EB5F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C15D1E-0EDF-4AD7-90C7-3D8D64E645D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265A2D-2A6A-4301-B59F-8BAD98D9A57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A4907F-2D1D-49D1-882D-119AA5E1183B}"/>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AF6A2284-37AB-43F5-98B8-8AB49DBFA9F5}"/>
              </a:ext>
            </a:extLst>
          </p:cNvPr>
          <p:cNvSpPr>
            <a:spLocks noGrp="1"/>
          </p:cNvSpPr>
          <p:nvPr>
            <p:ph type="dt" sz="half" idx="10"/>
          </p:nvPr>
        </p:nvSpPr>
        <p:spPr/>
        <p:txBody>
          <a:bodyPr/>
          <a:lstStyle/>
          <a:p>
            <a:fld id="{8F72BA41-EC5B-4197-BCC8-0FD2E523CD7A}" type="datetimeFigureOut">
              <a:rPr lang="en-US" smtClean="0"/>
              <a:t>10/10/23</a:t>
            </a:fld>
            <a:endParaRPr lang="en-US"/>
          </a:p>
        </p:txBody>
      </p:sp>
      <p:sp>
        <p:nvSpPr>
          <p:cNvPr id="6" name="Footer Placeholder 5">
            <a:extLst>
              <a:ext uri="{FF2B5EF4-FFF2-40B4-BE49-F238E27FC236}">
                <a16:creationId xmlns:a16="http://schemas.microsoft.com/office/drawing/2014/main" id="{9AD8ABAA-E2F7-4C89-99ED-2C340220D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2EF12-B2CD-4F3C-9F19-A8691540501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762185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DA6865-0A03-48FA-AD6E-D5BF8FDE927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2277E8EB-0DA2-40E4-AD12-1CCD0D262D0B}"/>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BFE9F8-907A-4FFC-9FDE-2B51D238C40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DDC323-8732-4007-BB81-1BE917E3B2FF}"/>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08FC40-8403-438D-95CA-E4EDC66192A9}"/>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11D218-3FEA-4455-9809-91F029FB55AE}"/>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41390F-BE50-4E4E-9DA2-B5F23F1A93D8}"/>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B3F094-97B5-48E1-A4DE-8BEED255028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4DBB43-CB34-4881-9445-A7FE131D5327}"/>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71F972-027A-47F0-996C-84BFE4574050}"/>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41353D-93C8-43F8-BBDE-7AB6B29EC38C}"/>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F07B24-CBD8-4F09-81EB-504285F8E11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7873BB-1D79-4055-801C-BDA0F9A1513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08D42B-2F35-497E-A26D-9AF008619D4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F57499-C4D9-4B7D-BADA-38462AA3164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71F2B9-1FFA-4350-9370-B098459A232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FBAFFC-DC8F-4BB4-B405-E4AAA269AED4}"/>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4FCE64-D7A5-411A-8795-932DD39F9520}"/>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0B4ECFC-FD43-44CF-B7FA-2A8C5651400F}"/>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DFBC12-1E1D-44DE-9966-BAB05B246636}"/>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BEF096-361C-478B-81EB-37584119BFEE}"/>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C81993-CE86-4910-B9CE-B69375BDCEE3}"/>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5613D7-9FB0-4D33-8784-EC059DE019C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20AFD9-E849-4F42-99B2-928E6098C29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200B0B-91CD-4D66-ADFC-9585D283103C}"/>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DB0C45-30CE-4C85-95C6-FFF4977C646A}"/>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C31604-5F93-436D-A9D2-A48846D4E0DE}"/>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F1B965-7DE1-4AE3-B28B-DB6847BC52CC}"/>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D9FB65-4392-4D6A-8ACC-8151F682BFE8}"/>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40380C-3493-4AFE-BF13-AE68A8D244B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B21DF1-4859-4991-9C10-F8FA68F41013}"/>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4AD212-17DC-4506-AAA0-34A46A0B11C3}"/>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5B556E7-762B-4E18-A961-A4F7A9ECF9D8}"/>
              </a:ext>
            </a:extLst>
          </p:cNvPr>
          <p:cNvSpPr>
            <a:spLocks noGrp="1"/>
          </p:cNvSpPr>
          <p:nvPr>
            <p:ph type="title"/>
          </p:nvPr>
        </p:nvSpPr>
        <p:spPr>
          <a:xfrm>
            <a:off x="683587" y="713677"/>
            <a:ext cx="4434823" cy="3020519"/>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B7118AF-C54D-406D-AABE-AED6576D1281}"/>
              </a:ext>
            </a:extLst>
          </p:cNvPr>
          <p:cNvSpPr>
            <a:spLocks noGrp="1"/>
          </p:cNvSpPr>
          <p:nvPr>
            <p:ph type="pic" idx="1"/>
          </p:nvPr>
        </p:nvSpPr>
        <p:spPr>
          <a:xfrm>
            <a:off x="5698672" y="713677"/>
            <a:ext cx="5304977" cy="5430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0" name="Right Triangle 39">
            <a:extLst>
              <a:ext uri="{FF2B5EF4-FFF2-40B4-BE49-F238E27FC236}">
                <a16:creationId xmlns:a16="http://schemas.microsoft.com/office/drawing/2014/main" id="{205CDEB9-8DED-4711-8140-4C943FC2CDA0}"/>
              </a:ext>
              <a:ext uri="{C183D7F6-B498-43B3-948B-1728B52AA6E4}">
                <adec:decorative xmlns:adec="http://schemas.microsoft.com/office/drawing/2017/decorative" val="1"/>
              </a:ext>
            </a:extLst>
          </p:cNvPr>
          <p:cNvSpPr/>
          <p:nvPr/>
        </p:nvSpPr>
        <p:spPr>
          <a:xfrm rot="13500000">
            <a:off x="-281093" y="314330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02E13C3F-6360-4760-9477-C3831A6E26EF}"/>
              </a:ext>
            </a:extLst>
          </p:cNvPr>
          <p:cNvSpPr>
            <a:spLocks noGrp="1"/>
          </p:cNvSpPr>
          <p:nvPr>
            <p:ph type="body" sz="half" idx="2"/>
          </p:nvPr>
        </p:nvSpPr>
        <p:spPr>
          <a:xfrm>
            <a:off x="683587" y="3970330"/>
            <a:ext cx="4434823" cy="2173992"/>
          </a:xfrm>
        </p:spPr>
        <p:txBody>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92D3B-60EE-4FC5-9ED7-4445300844CA}"/>
              </a:ext>
            </a:extLst>
          </p:cNvPr>
          <p:cNvSpPr>
            <a:spLocks noGrp="1"/>
          </p:cNvSpPr>
          <p:nvPr>
            <p:ph type="dt" sz="half" idx="10"/>
          </p:nvPr>
        </p:nvSpPr>
        <p:spPr/>
        <p:txBody>
          <a:bodyPr/>
          <a:lstStyle/>
          <a:p>
            <a:fld id="{8F72BA41-EC5B-4197-BCC8-0FD2E523CD7A}" type="datetimeFigureOut">
              <a:rPr lang="en-US" smtClean="0"/>
              <a:t>10/10/23</a:t>
            </a:fld>
            <a:endParaRPr lang="en-US"/>
          </a:p>
        </p:txBody>
      </p:sp>
      <p:sp>
        <p:nvSpPr>
          <p:cNvPr id="6" name="Footer Placeholder 5">
            <a:extLst>
              <a:ext uri="{FF2B5EF4-FFF2-40B4-BE49-F238E27FC236}">
                <a16:creationId xmlns:a16="http://schemas.microsoft.com/office/drawing/2014/main" id="{5BCF831E-9B19-4936-8BC9-F62A9B118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1E1D1-F7A2-40D0-91DA-07468A9651E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58903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40" name="Straight Connector 39">
              <a:extLst>
                <a:ext uri="{FF2B5EF4-FFF2-40B4-BE49-F238E27FC236}">
                  <a16:creationId xmlns:a16="http://schemas.microsoft.com/office/drawing/2014/main" id="{5F28962D-50BA-43F8-8863-28ECE711D3F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0F5939-D4E0-46FD-9A5A-5D648E381092}"/>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33D331-78CB-40A1-B167-8185EC5D707B}"/>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512E4B1-E78E-49E7-AA36-374CC1B084E4}"/>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D46340-CBFC-490F-B44E-7AA8FBF58B05}"/>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75C26C-3EBD-4AA9-BA4D-2561E295D65D}"/>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35DB6BE-E065-4559-BF5C-36B56B379040}"/>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A54272-CD9D-4F68-BBAB-4F0C0C3EC63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02CE8F-9256-4F2C-B474-58873717119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C9DE9F-4252-401D-913E-B74C9E326F9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FE4E69B-534F-4A80-9E1C-798BEE1B079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7564E1C-009C-4832-AE8D-E98286693F0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05DF1C-5801-43F2-A8B9-5351369418C0}"/>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6E71C8-0783-4E17-9B34-F51231DD2954}"/>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908F17-2A89-4B0A-A2EA-692390969FE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BE22751-380F-44F9-BEED-0A553CF87BE5}"/>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B27910-846F-4E4E-B588-F5B2E026FE9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E0501E-134E-46D7-984F-3A382B0BB29B}"/>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0A83974-CBD7-4A69-9D84-2D3BBDE027A5}"/>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03E931-00D4-4B0C-BC69-49FE5C766518}"/>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7732A30-BE2F-4D71-BC37-60F7B44591B9}"/>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C8EB840-DE7D-4E67-989C-F4D8F50E15BD}"/>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5D2CC2-53CC-487E-A72E-42B1E9B18460}"/>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A12D6B-1D60-4F26-8FB9-74AD5B070BDF}"/>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1895D00-2D63-443C-95A8-5EB6E5EECBF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C50652-2A56-4382-95D0-971644EE0FA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A50A374-8880-482D-B54F-F74E0D7BE18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6364D8-CCC7-4AAF-94BC-766EC160D99E}"/>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A0DC409-26E2-4453-89FD-745EA849BE7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39ED039-D66C-4A5E-AA35-E7A5FA2E64C2}"/>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2C13DC-161E-49CF-96B5-5383AA052AB7}"/>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5103067-48DA-458C-99F6-9921C19A802A}"/>
              </a:ext>
            </a:extLst>
          </p:cNvPr>
          <p:cNvSpPr>
            <a:spLocks noGrp="1"/>
          </p:cNvSpPr>
          <p:nvPr>
            <p:ph type="title"/>
          </p:nvPr>
        </p:nvSpPr>
        <p:spPr>
          <a:xfrm>
            <a:off x="691079" y="725951"/>
            <a:ext cx="10325000" cy="14424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B86862-507E-4F73-890F-3B77BCFA3FA2}"/>
              </a:ext>
            </a:extLst>
          </p:cNvPr>
          <p:cNvSpPr>
            <a:spLocks noGrp="1"/>
          </p:cNvSpPr>
          <p:nvPr>
            <p:ph type="body" idx="1"/>
          </p:nvPr>
        </p:nvSpPr>
        <p:spPr>
          <a:xfrm>
            <a:off x="691079" y="2340131"/>
            <a:ext cx="10325000" cy="356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FBC0BB-AF05-4753-9159-41A16FBFC3B4}"/>
              </a:ext>
            </a:extLst>
          </p:cNvPr>
          <p:cNvSpPr>
            <a:spLocks noGrp="1"/>
          </p:cNvSpPr>
          <p:nvPr>
            <p:ph type="dt" sz="half" idx="2"/>
          </p:nvPr>
        </p:nvSpPr>
        <p:spPr>
          <a:xfrm>
            <a:off x="683587" y="6215870"/>
            <a:ext cx="3843779" cy="417126"/>
          </a:xfrm>
          <a:prstGeom prst="rect">
            <a:avLst/>
          </a:prstGeom>
        </p:spPr>
        <p:txBody>
          <a:bodyPr vert="horz" lIns="91440" tIns="45720" rIns="91440" bIns="45720" rtlCol="0" anchor="ctr"/>
          <a:lstStyle>
            <a:lvl1pPr algn="l">
              <a:defRPr sz="900">
                <a:solidFill>
                  <a:schemeClr val="tx1">
                    <a:tint val="75000"/>
                  </a:schemeClr>
                </a:solidFill>
              </a:defRPr>
            </a:lvl1pPr>
          </a:lstStyle>
          <a:p>
            <a:fld id="{8F72BA41-EC5B-4197-BCC8-0FD2E523CD7A}" type="datetimeFigureOut">
              <a:rPr lang="en-US" smtClean="0"/>
              <a:pPr/>
              <a:t>10/10/23</a:t>
            </a:fld>
            <a:endParaRPr lang="en-US" dirty="0"/>
          </a:p>
        </p:txBody>
      </p:sp>
      <p:sp>
        <p:nvSpPr>
          <p:cNvPr id="5" name="Footer Placeholder 4">
            <a:extLst>
              <a:ext uri="{FF2B5EF4-FFF2-40B4-BE49-F238E27FC236}">
                <a16:creationId xmlns:a16="http://schemas.microsoft.com/office/drawing/2014/main" id="{28362F82-EA1A-4B02-8A64-3B44C0D9DAC6}"/>
              </a:ext>
            </a:extLst>
          </p:cNvPr>
          <p:cNvSpPr>
            <a:spLocks noGrp="1"/>
          </p:cNvSpPr>
          <p:nvPr>
            <p:ph type="ftr" sz="quarter" idx="3"/>
          </p:nvPr>
        </p:nvSpPr>
        <p:spPr>
          <a:xfrm>
            <a:off x="691078" y="236364"/>
            <a:ext cx="4114800" cy="4171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C5EF32-1CA9-4CDA-8182-2FB0C30A0F6F}"/>
              </a:ext>
            </a:extLst>
          </p:cNvPr>
          <p:cNvSpPr>
            <a:spLocks noGrp="1"/>
          </p:cNvSpPr>
          <p:nvPr>
            <p:ph type="sldNum" sz="quarter" idx="4"/>
          </p:nvPr>
        </p:nvSpPr>
        <p:spPr>
          <a:xfrm>
            <a:off x="11003649" y="6215870"/>
            <a:ext cx="979151" cy="417126"/>
          </a:xfrm>
          <a:prstGeom prst="rect">
            <a:avLst/>
          </a:prstGeom>
        </p:spPr>
        <p:txBody>
          <a:bodyPr vert="horz" lIns="91440" tIns="45720" rIns="91440" bIns="45720" rtlCol="0" anchor="ctr"/>
          <a:lstStyle>
            <a:lvl1pPr algn="ctr">
              <a:defRPr sz="900">
                <a:solidFill>
                  <a:schemeClr val="tx1">
                    <a:tint val="75000"/>
                  </a:schemeClr>
                </a:solidFill>
              </a:defRPr>
            </a:lvl1pPr>
          </a:lstStyle>
          <a:p>
            <a:fld id="{BE15108C-154A-4A5A-9C05-91A49A422BA7}" type="slidenum">
              <a:rPr lang="en-US" smtClean="0"/>
              <a:pPr/>
              <a:t>‹#›</a:t>
            </a:fld>
            <a:endParaRPr lang="en-US" dirty="0"/>
          </a:p>
        </p:txBody>
      </p:sp>
      <p:sp>
        <p:nvSpPr>
          <p:cNvPr id="7" name="Right Triangle 6">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0833132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layer.bfi.org.uk/free/film/watch-quetta-earthquake-universal-talking-news-no-515-1935-onlin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tectonic-wide.png">
            <a:extLst>
              <a:ext uri="{FF2B5EF4-FFF2-40B4-BE49-F238E27FC236}">
                <a16:creationId xmlns:a16="http://schemas.microsoft.com/office/drawing/2014/main" id="{0163E452-DC59-8892-0F8F-677581A6C5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88" y="757904"/>
            <a:ext cx="12202222" cy="4718737"/>
          </a:xfrm>
          <a:prstGeom prst="rect">
            <a:avLst/>
          </a:prstGeom>
        </p:spPr>
      </p:pic>
      <p:sp>
        <p:nvSpPr>
          <p:cNvPr id="8" name="Title 1">
            <a:extLst>
              <a:ext uri="{FF2B5EF4-FFF2-40B4-BE49-F238E27FC236}">
                <a16:creationId xmlns:a16="http://schemas.microsoft.com/office/drawing/2014/main" id="{EC3163A3-9ABC-602B-DE90-8F54A2E8D09D}"/>
              </a:ext>
            </a:extLst>
          </p:cNvPr>
          <p:cNvSpPr txBox="1">
            <a:spLocks/>
          </p:cNvSpPr>
          <p:nvPr/>
        </p:nvSpPr>
        <p:spPr>
          <a:xfrm>
            <a:off x="-3949" y="5476641"/>
            <a:ext cx="12195949" cy="1380480"/>
          </a:xfrm>
          <a:prstGeom prst="rect">
            <a:avLst/>
          </a:prstGeom>
          <a:solidFill>
            <a:srgbClr val="CA2703"/>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1800" b="1" dirty="0">
                <a:solidFill>
                  <a:srgbClr val="FFFFFF"/>
                </a:solidFill>
                <a:latin typeface="Bahnschrift SemiLight"/>
                <a:ea typeface="Cambria"/>
              </a:rPr>
              <a:t>CASE STUDY</a:t>
            </a:r>
            <a:endParaRPr lang="en-US" sz="1800" dirty="0">
              <a:solidFill>
                <a:srgbClr val="FFFFFF"/>
              </a:solidFill>
              <a:latin typeface="Bahnschrift SemiLight"/>
              <a:ea typeface="Cambria"/>
            </a:endParaRPr>
          </a:p>
          <a:p>
            <a:pPr>
              <a:lnSpc>
                <a:spcPct val="100000"/>
              </a:lnSpc>
            </a:pPr>
            <a:r>
              <a:rPr lang="en-US" b="1" dirty="0">
                <a:solidFill>
                  <a:srgbClr val="FFFFFF"/>
                </a:solidFill>
                <a:latin typeface="Cambria"/>
                <a:ea typeface="Cambria"/>
                <a:cs typeface="+mj-lt"/>
              </a:rPr>
              <a:t>Pakistan</a:t>
            </a:r>
            <a:endParaRPr lang="en-US" dirty="0">
              <a:solidFill>
                <a:srgbClr val="FFFFFF"/>
              </a:solidFill>
              <a:cs typeface="Calibri Light"/>
            </a:endParaRPr>
          </a:p>
        </p:txBody>
      </p:sp>
      <p:sp>
        <p:nvSpPr>
          <p:cNvPr id="2" name="Title 1"/>
          <p:cNvSpPr>
            <a:spLocks noGrp="1"/>
          </p:cNvSpPr>
          <p:nvPr>
            <p:ph type="ctrTitle"/>
          </p:nvPr>
        </p:nvSpPr>
        <p:spPr>
          <a:xfrm>
            <a:off x="-3635" y="756581"/>
            <a:ext cx="12195635" cy="605487"/>
          </a:xfrm>
          <a:noFill/>
        </p:spPr>
        <p:txBody>
          <a:bodyPr vert="horz" lIns="91440" tIns="45720" rIns="91440" bIns="45720" rtlCol="0" anchor="ctr">
            <a:normAutofit fontScale="90000"/>
          </a:bodyPr>
          <a:lstStyle/>
          <a:p>
            <a:pPr algn="ctr">
              <a:lnSpc>
                <a:spcPct val="100000"/>
              </a:lnSpc>
            </a:pPr>
            <a:r>
              <a:rPr lang="en-US" sz="3600" b="1" dirty="0">
                <a:solidFill>
                  <a:srgbClr val="CA2703"/>
                </a:solidFill>
                <a:latin typeface="Cambria"/>
                <a:ea typeface="Cambria"/>
              </a:rPr>
              <a:t>Tectonic Hazards</a:t>
            </a:r>
            <a:endParaRPr lang="en-US" dirty="0">
              <a:solidFill>
                <a:srgbClr val="CA2703"/>
              </a:solidFill>
            </a:endParaRPr>
          </a:p>
        </p:txBody>
      </p:sp>
      <p:sp>
        <p:nvSpPr>
          <p:cNvPr id="6" name="Title 1">
            <a:extLst>
              <a:ext uri="{FF2B5EF4-FFF2-40B4-BE49-F238E27FC236}">
                <a16:creationId xmlns:a16="http://schemas.microsoft.com/office/drawing/2014/main" id="{18A0072F-9425-D12F-5AAC-6631BB077D05}"/>
              </a:ext>
            </a:extLst>
          </p:cNvPr>
          <p:cNvSpPr txBox="1">
            <a:spLocks/>
          </p:cNvSpPr>
          <p:nvPr/>
        </p:nvSpPr>
        <p:spPr>
          <a:xfrm>
            <a:off x="0" y="-881"/>
            <a:ext cx="12192000" cy="759748"/>
          </a:xfrm>
          <a:prstGeom prst="rect">
            <a:avLst/>
          </a:prstGeom>
          <a:solidFill>
            <a:srgbClr val="343F65"/>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2000" b="1" dirty="0">
                <a:solidFill>
                  <a:schemeClr val="bg1"/>
                </a:solidFill>
                <a:latin typeface="Cambria"/>
                <a:ea typeface="Cambria"/>
              </a:rPr>
              <a:t>Environment &amp; Empire</a:t>
            </a:r>
          </a:p>
          <a:p>
            <a:pPr>
              <a:lnSpc>
                <a:spcPct val="100000"/>
              </a:lnSpc>
            </a:pPr>
            <a:r>
              <a:rPr lang="en-US" sz="1400" dirty="0">
                <a:solidFill>
                  <a:srgbClr val="9AA5CB"/>
                </a:solidFill>
                <a:latin typeface="Bahnschrift"/>
                <a:ea typeface="+mj-lt"/>
                <a:cs typeface="+mj-lt"/>
              </a:rPr>
              <a:t>GCSE Geography</a:t>
            </a:r>
            <a:endParaRPr lang="en-US" sz="1400" dirty="0">
              <a:solidFill>
                <a:srgbClr val="9AA5CB"/>
              </a:solidFill>
              <a:latin typeface="Bahnschrift"/>
            </a:endParaRPr>
          </a:p>
        </p:txBody>
      </p:sp>
    </p:spTree>
    <p:extLst>
      <p:ext uri="{BB962C8B-B14F-4D97-AF65-F5344CB8AC3E}">
        <p14:creationId xmlns:p14="http://schemas.microsoft.com/office/powerpoint/2010/main" val="1256119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ight Triangle 45">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8" name="Rectangle 47">
            <a:extLst>
              <a:ext uri="{FF2B5EF4-FFF2-40B4-BE49-F238E27FC236}">
                <a16:creationId xmlns:a16="http://schemas.microsoft.com/office/drawing/2014/main" id="{4187D111-0A9D-421B-84EB-FC5811C3A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a:extLst>
              <a:ext uri="{FF2B5EF4-FFF2-40B4-BE49-F238E27FC236}">
                <a16:creationId xmlns:a16="http://schemas.microsoft.com/office/drawing/2014/main" id="{CEC7A2BB-E03E-436B-ABA5-3EBC8FB406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A6DC0849-A033-4B02-97FE-B41AD9A866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3ADCA7D-864A-49AD-B820-102F220EA7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957E947-1347-4EB3-89EB-DF85D94E26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8B5FAB9-675C-4906-A39C-BCFD689294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C524971-DA3C-4B74-A99D-95CECD50C9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DBDB683-BC6A-4522-82A5-C7457201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41560A9-0B55-472F-8261-6951E27C52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D874A14-7926-47E8-947C-904C98B0E0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3E5598F-2EAC-49C0-B77B-95438A8EDD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8993AC-196C-48AC-BCE3-3E71814D91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517F3CA-CF3E-4CD8-B001-2BDF09D767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5237402-E5C4-470B-955F-F3A8867765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315EAA5-98ED-4276-880E-4E3789CEAA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7F94794-653E-45B6-811B-8081788A0E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82DE38F-FC85-4274-8C84-8E75162E6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4AF14C3-798E-4C02-A6B4-165D003D72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53D4C15-2F93-446B-AF2D-82072EC01A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09026E7-4EC6-47AE-A989-318A5CA6BA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6DEDA5A-47AA-4ED0-897C-C0B1873B6F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061821F-242E-4E40-B305-9048634C0F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0734AE8-EEDD-4DCB-9723-087DC2EC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6DB511B-1563-4336-AFBB-D561A7C0B4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5CEC4A9-4067-4D92-A28E-EE8152717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B783B25-A3A3-45C4-B04C-A116442505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31178CD-3DE0-4C42-811C-7BC881FBF6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926C508-8BE5-4ACF-A219-09B5D995B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B58DEC2-3409-477A-84B4-A5D297FB01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EE3E226-6EDA-4FC4-B670-9590DD5CE7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BC874A8-EE7F-4F92-AAEA-40B18D939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23D647B-0C43-4C02-9BD2-A01859FD19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6DE01B-DD35-4B52-A72E-57E60E2263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3" name="Right Triangle 82">
            <a:extLst>
              <a:ext uri="{FF2B5EF4-FFF2-40B4-BE49-F238E27FC236}">
                <a16:creationId xmlns:a16="http://schemas.microsoft.com/office/drawing/2014/main" id="{218D3B53-4071-48E8-9CB1-4566DAFA0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2" y="260044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750D360B-8ABE-F6AC-86BB-F82A1B3D644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62050" y="-1554"/>
            <a:ext cx="6120571" cy="685799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45" name="Content Placeholder 2">
            <a:extLst>
              <a:ext uri="{FF2B5EF4-FFF2-40B4-BE49-F238E27FC236}">
                <a16:creationId xmlns:a16="http://schemas.microsoft.com/office/drawing/2014/main" id="{663F455B-F075-C3D1-A69E-59BB7FD0DA88}"/>
              </a:ext>
            </a:extLst>
          </p:cNvPr>
          <p:cNvSpPr>
            <a:spLocks noGrp="1"/>
          </p:cNvSpPr>
          <p:nvPr>
            <p:ph idx="1"/>
          </p:nvPr>
        </p:nvSpPr>
        <p:spPr>
          <a:xfrm>
            <a:off x="223371" y="3376569"/>
            <a:ext cx="5754413" cy="3344763"/>
          </a:xfrm>
        </p:spPr>
        <p:txBody>
          <a:bodyPr>
            <a:noAutofit/>
          </a:bodyPr>
          <a:lstStyle/>
          <a:p>
            <a:pPr>
              <a:spcBef>
                <a:spcPts val="0"/>
              </a:spcBef>
            </a:pPr>
            <a:r>
              <a:rPr lang="en-GB" sz="2200" kern="100" dirty="0">
                <a:solidFill>
                  <a:schemeClr val="tx1"/>
                </a:solidFill>
                <a:ea typeface="Times New Roman" panose="02020603050405020304" pitchFamily="18" charset="0"/>
                <a:cs typeface="Arial" panose="020B0604020202020204" pitchFamily="34" charset="0"/>
              </a:rPr>
              <a:t>S</a:t>
            </a:r>
            <a:r>
              <a:rPr lang="en-GB" sz="2200" kern="100" dirty="0">
                <a:solidFill>
                  <a:schemeClr val="tx1"/>
                </a:solidFill>
                <a:effectLst/>
                <a:ea typeface="Times New Roman" panose="02020603050405020304" pitchFamily="18" charset="0"/>
                <a:cs typeface="Arial" panose="020B0604020202020204" pitchFamily="34" charset="0"/>
              </a:rPr>
              <a:t>tudied at </a:t>
            </a:r>
            <a:r>
              <a:rPr lang="en-GB" sz="2200" b="1" kern="100" dirty="0">
                <a:solidFill>
                  <a:schemeClr val="tx1"/>
                </a:solidFill>
                <a:effectLst/>
                <a:ea typeface="Times New Roman" panose="02020603050405020304" pitchFamily="18" charset="0"/>
                <a:cs typeface="Arial" panose="020B0604020202020204" pitchFamily="34" charset="0"/>
              </a:rPr>
              <a:t>University of Lucknow</a:t>
            </a:r>
            <a:r>
              <a:rPr lang="en-GB" sz="2200" kern="100" dirty="0">
                <a:solidFill>
                  <a:schemeClr val="tx1"/>
                </a:solidFill>
                <a:effectLst/>
                <a:ea typeface="Times New Roman" panose="02020603050405020304" pitchFamily="18" charset="0"/>
                <a:cs typeface="Arial" panose="020B0604020202020204" pitchFamily="34" charset="0"/>
              </a:rPr>
              <a:t>, British India in 1940s.</a:t>
            </a:r>
            <a:endParaRPr lang="en-GB" sz="2200" kern="100" dirty="0">
              <a:solidFill>
                <a:schemeClr val="tx1"/>
              </a:solidFill>
              <a:effectLst/>
              <a:ea typeface="Times New Roman" panose="02020603050405020304" pitchFamily="18" charset="0"/>
              <a:cs typeface="Times New Roman" panose="02020603050405020304" pitchFamily="18" charset="0"/>
            </a:endParaRPr>
          </a:p>
          <a:p>
            <a:pPr lvl="0">
              <a:spcBef>
                <a:spcPts val="0"/>
              </a:spcBef>
            </a:pPr>
            <a:r>
              <a:rPr lang="en-GB" sz="2200" kern="100" dirty="0">
                <a:solidFill>
                  <a:schemeClr val="tx1"/>
                </a:solidFill>
                <a:effectLst/>
                <a:ea typeface="Times New Roman" panose="02020603050405020304" pitchFamily="18" charset="0"/>
                <a:cs typeface="Arial" panose="020B0604020202020204" pitchFamily="34" charset="0"/>
              </a:rPr>
              <a:t>Further study at </a:t>
            </a:r>
            <a:r>
              <a:rPr lang="en-GB" sz="2200" b="1" kern="100" dirty="0">
                <a:solidFill>
                  <a:schemeClr val="tx1"/>
                </a:solidFill>
                <a:effectLst/>
                <a:ea typeface="Times New Roman" panose="02020603050405020304" pitchFamily="18" charset="0"/>
                <a:cs typeface="Arial" panose="020B0604020202020204" pitchFamily="34" charset="0"/>
              </a:rPr>
              <a:t>Imperial College London</a:t>
            </a:r>
            <a:r>
              <a:rPr lang="en-GB" sz="2200" kern="100" dirty="0">
                <a:solidFill>
                  <a:schemeClr val="tx1"/>
                </a:solidFill>
                <a:effectLst/>
                <a:ea typeface="Times New Roman" panose="02020603050405020304" pitchFamily="18" charset="0"/>
                <a:cs typeface="Arial" panose="020B0604020202020204" pitchFamily="34" charset="0"/>
              </a:rPr>
              <a:t>, UK in 1950s.</a:t>
            </a:r>
            <a:endParaRPr lang="en-GB" sz="2200" kern="100" dirty="0">
              <a:solidFill>
                <a:schemeClr val="tx1"/>
              </a:solidFill>
              <a:effectLst/>
              <a:ea typeface="Times New Roman" panose="02020603050405020304" pitchFamily="18" charset="0"/>
              <a:cs typeface="Times New Roman" panose="02020603050405020304" pitchFamily="18" charset="0"/>
            </a:endParaRPr>
          </a:p>
          <a:p>
            <a:pPr lvl="0">
              <a:spcBef>
                <a:spcPts val="0"/>
              </a:spcBef>
            </a:pPr>
            <a:r>
              <a:rPr lang="en-GB" sz="2200" kern="100" dirty="0">
                <a:solidFill>
                  <a:schemeClr val="tx1"/>
                </a:solidFill>
                <a:effectLst/>
                <a:ea typeface="Times New Roman" panose="02020603050405020304" pitchFamily="18" charset="0"/>
                <a:cs typeface="Arial" panose="020B0604020202020204" pitchFamily="34" charset="0"/>
              </a:rPr>
              <a:t>Worked for</a:t>
            </a:r>
            <a:r>
              <a:rPr lang="en-GB" sz="2200" b="1" kern="100" dirty="0">
                <a:solidFill>
                  <a:schemeClr val="tx1"/>
                </a:solidFill>
                <a:effectLst/>
                <a:ea typeface="Times New Roman" panose="02020603050405020304" pitchFamily="18" charset="0"/>
                <a:cs typeface="Arial" panose="020B0604020202020204" pitchFamily="34" charset="0"/>
              </a:rPr>
              <a:t> Geological Survey of Pakistan.</a:t>
            </a:r>
          </a:p>
          <a:p>
            <a:pPr lvl="0">
              <a:spcBef>
                <a:spcPts val="0"/>
              </a:spcBef>
            </a:pPr>
            <a:r>
              <a:rPr lang="en-GB" sz="2200" kern="100" dirty="0">
                <a:solidFill>
                  <a:schemeClr val="tx1"/>
                </a:solidFill>
                <a:effectLst/>
                <a:ea typeface="Times New Roman" panose="02020603050405020304" pitchFamily="18" charset="0"/>
                <a:cs typeface="Arial" panose="020B0604020202020204" pitchFamily="34" charset="0"/>
              </a:rPr>
              <a:t>Published </a:t>
            </a:r>
            <a:r>
              <a:rPr lang="en-GB" sz="2200" b="1" i="1" kern="100" dirty="0">
                <a:solidFill>
                  <a:schemeClr val="tx1"/>
                </a:solidFill>
                <a:effectLst/>
                <a:ea typeface="Times New Roman" panose="02020603050405020304" pitchFamily="18" charset="0"/>
                <a:cs typeface="Arial" panose="020B0604020202020204" pitchFamily="34" charset="0"/>
              </a:rPr>
              <a:t>Seismotectonic Map of Pakistan</a:t>
            </a:r>
            <a:r>
              <a:rPr lang="en-GB" sz="2200" i="1" kern="100" dirty="0">
                <a:solidFill>
                  <a:schemeClr val="tx1"/>
                </a:solidFill>
                <a:effectLst/>
                <a:ea typeface="Times New Roman" panose="02020603050405020304" pitchFamily="18" charset="0"/>
                <a:cs typeface="Arial" panose="020B0604020202020204" pitchFamily="34" charset="0"/>
              </a:rPr>
              <a:t> </a:t>
            </a:r>
            <a:r>
              <a:rPr lang="en-GB" sz="2200" kern="100" dirty="0">
                <a:solidFill>
                  <a:schemeClr val="tx1"/>
                </a:solidFill>
                <a:effectLst/>
                <a:ea typeface="Times New Roman" panose="02020603050405020304" pitchFamily="18" charset="0"/>
                <a:cs typeface="Arial" panose="020B0604020202020204" pitchFamily="34" charset="0"/>
              </a:rPr>
              <a:t>(1979) to help prepare responses to earthquakes.</a:t>
            </a:r>
            <a:endParaRPr lang="en-GB" sz="2200" kern="100" dirty="0">
              <a:solidFill>
                <a:schemeClr val="tx1"/>
              </a:solidFill>
              <a:effectLst/>
              <a:ea typeface="Times New Roman" panose="02020603050405020304" pitchFamily="18" charset="0"/>
              <a:cs typeface="Times New Roman" panose="02020603050405020304" pitchFamily="18" charset="0"/>
            </a:endParaRPr>
          </a:p>
          <a:p>
            <a:pPr>
              <a:spcBef>
                <a:spcPts val="0"/>
              </a:spcBef>
            </a:pPr>
            <a:endParaRPr lang="en-GB" sz="2200" baseline="-25000" dirty="0">
              <a:solidFill>
                <a:schemeClr val="tx1"/>
              </a:solidFill>
            </a:endParaRPr>
          </a:p>
        </p:txBody>
      </p:sp>
      <p:sp>
        <p:nvSpPr>
          <p:cNvPr id="89" name="Content Placeholder 2">
            <a:extLst>
              <a:ext uri="{FF2B5EF4-FFF2-40B4-BE49-F238E27FC236}">
                <a16:creationId xmlns:a16="http://schemas.microsoft.com/office/drawing/2014/main" id="{012CA09F-65B1-7BCA-74B0-BAFD1AADCF84}"/>
              </a:ext>
            </a:extLst>
          </p:cNvPr>
          <p:cNvSpPr txBox="1">
            <a:spLocks/>
          </p:cNvSpPr>
          <p:nvPr/>
        </p:nvSpPr>
        <p:spPr>
          <a:xfrm>
            <a:off x="8387604" y="6612208"/>
            <a:ext cx="3804397" cy="207621"/>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baseline="-25000" dirty="0">
                <a:solidFill>
                  <a:schemeClr val="bg2"/>
                </a:solidFill>
              </a:rPr>
              <a:t>Geological Map of Pakistan, Geological Survey of Pakistan, 1964, European Soil Data Centre </a:t>
            </a:r>
          </a:p>
        </p:txBody>
      </p:sp>
      <p:pic>
        <p:nvPicPr>
          <p:cNvPr id="7" name="Picture 6">
            <a:extLst>
              <a:ext uri="{FF2B5EF4-FFF2-40B4-BE49-F238E27FC236}">
                <a16:creationId xmlns:a16="http://schemas.microsoft.com/office/drawing/2014/main" id="{06DB6ADB-C100-580F-7F1F-B341FD3D663F}"/>
              </a:ext>
            </a:extLst>
          </p:cNvPr>
          <p:cNvPicPr>
            <a:picLocks noChangeAspect="1"/>
          </p:cNvPicPr>
          <p:nvPr/>
        </p:nvPicPr>
        <p:blipFill>
          <a:blip r:embed="rId4">
            <a:duotone>
              <a:schemeClr val="bg2">
                <a:shade val="45000"/>
                <a:satMod val="135000"/>
              </a:schemeClr>
              <a:prstClr val="white"/>
            </a:duotone>
          </a:blip>
          <a:srcRect t="1925" b="1925"/>
          <a:stretch/>
        </p:blipFill>
        <p:spPr>
          <a:xfrm>
            <a:off x="538288" y="452283"/>
            <a:ext cx="2874578" cy="2763915"/>
          </a:xfrm>
          <a:prstGeom prst="ellipse">
            <a:avLst/>
          </a:prstGeom>
        </p:spPr>
      </p:pic>
      <p:sp>
        <p:nvSpPr>
          <p:cNvPr id="9" name="Title 1">
            <a:extLst>
              <a:ext uri="{FF2B5EF4-FFF2-40B4-BE49-F238E27FC236}">
                <a16:creationId xmlns:a16="http://schemas.microsoft.com/office/drawing/2014/main" id="{5E4489D0-94EF-C8C2-6D95-3FE333DF21E5}"/>
              </a:ext>
            </a:extLst>
          </p:cNvPr>
          <p:cNvSpPr>
            <a:spLocks noGrp="1"/>
          </p:cNvSpPr>
          <p:nvPr>
            <p:ph type="title"/>
          </p:nvPr>
        </p:nvSpPr>
        <p:spPr>
          <a:xfrm>
            <a:off x="3481954" y="1417851"/>
            <a:ext cx="3004757" cy="629912"/>
          </a:xfrm>
        </p:spPr>
        <p:txBody>
          <a:bodyPr anchor="ctr">
            <a:noAutofit/>
          </a:bodyPr>
          <a:lstStyle/>
          <a:p>
            <a:pPr algn="ctr"/>
            <a:r>
              <a:rPr lang="en-GB" sz="3000" b="1" dirty="0">
                <a:solidFill>
                  <a:schemeClr val="tx1"/>
                </a:solidFill>
              </a:rPr>
              <a:t>Ali Hamza Kazmi </a:t>
            </a:r>
            <a:endParaRPr lang="en-GB" sz="2500" b="1" dirty="0">
              <a:solidFill>
                <a:schemeClr val="tx1"/>
              </a:solidFill>
            </a:endParaRPr>
          </a:p>
        </p:txBody>
      </p:sp>
    </p:spTree>
    <p:extLst>
      <p:ext uri="{BB962C8B-B14F-4D97-AF65-F5344CB8AC3E}">
        <p14:creationId xmlns:p14="http://schemas.microsoft.com/office/powerpoint/2010/main" val="4013934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4" name="Group 53">
            <a:extLst>
              <a:ext uri="{FF2B5EF4-FFF2-40B4-BE49-F238E27FC236}">
                <a16:creationId xmlns:a16="http://schemas.microsoft.com/office/drawing/2014/main" id="{5591A4A5-C00F-4B45-9735-FD2841BF3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5" name="Straight Connector 54">
              <a:extLst>
                <a:ext uri="{FF2B5EF4-FFF2-40B4-BE49-F238E27FC236}">
                  <a16:creationId xmlns:a16="http://schemas.microsoft.com/office/drawing/2014/main" id="{7A16FDB6-C8B8-4BB9-B5F6-C9E7D1549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65D67BC-2831-45D1-804D-2B848B7FF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3254059-39EC-48CC-B948-9EE6B05517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F3E0572-7D5E-4FAA-B67C-23A9C6D715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C5F1231-CF22-4258-B764-592B6CB8D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B2C5387-42A2-4464-BF18-E70B0227B9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926F39D-AFC8-4FF6-9211-84AA777176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D812696-9AF7-4D2B-A041-80C015F33A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E6CB557-1E5B-4D2D-9330-8EB4AF7307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03A4B30-3A15-4294-9BED-E7317857F0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E7B8343-CDF9-4023-9FBF-F4ADE601B2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BB30BD5-639D-4F53-BC6C-2A8D0FFFE5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D7E1947-04B8-4F0B-9E3C-FC4E26D618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3EDB6D6-D309-48D4-87F4-AAED7C57C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F2E163F-B043-43B7-85CE-36F2136BAB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F6CB03C-E3B1-4D22-ABA3-986CC09FB3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9B41E31-EE5F-423F-8B88-3B56009A34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59D4FE6-B271-4427-8273-0B80EF1366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F7D26D0-83A1-41B0-82E3-FB5D3E93EE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7E47C02-EBB8-4368-815C-FEDA23368D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E61DA55-8618-4048-A65A-41E072D9FF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DFC058B-6608-4509-92E1-D4D0D5BD57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E3652A3-36D6-4E0C-B7FB-52CD69E9CF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BF82BE6-B2D5-4FA1-98B4-1E0072C391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ECA553C-C7B8-4353-BC4C-D622087D6F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F802227-5CA9-40B4-870E-495C7899C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1A19F9E-BB49-4808-8481-77F848C2F4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53A57BE-F139-4C31-8201-477E20DD2A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9F800EC-2D85-47C7-BFB8-B146DD929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478BA6D-3F48-40B1-8227-830029B62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21E6C45-0A76-456E-BDD6-3DCB66126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7" name="Right Triangle 86">
            <a:extLst>
              <a:ext uri="{FF2B5EF4-FFF2-40B4-BE49-F238E27FC236}">
                <a16:creationId xmlns:a16="http://schemas.microsoft.com/office/drawing/2014/main" id="{3C541D4F-11C2-4F36-B2A3-AB9028F2A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05909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ontent Placeholder 2">
            <a:extLst>
              <a:ext uri="{FF2B5EF4-FFF2-40B4-BE49-F238E27FC236}">
                <a16:creationId xmlns:a16="http://schemas.microsoft.com/office/drawing/2014/main" id="{9D6A7893-7F88-6EB8-4F85-7F2EF40AE380}"/>
              </a:ext>
            </a:extLst>
          </p:cNvPr>
          <p:cNvSpPr txBox="1">
            <a:spLocks/>
          </p:cNvSpPr>
          <p:nvPr/>
        </p:nvSpPr>
        <p:spPr>
          <a:xfrm>
            <a:off x="498550" y="1254136"/>
            <a:ext cx="4895882" cy="4847371"/>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solidFill>
                  <a:schemeClr val="tx1"/>
                </a:solidFill>
              </a:rPr>
              <a:t>Pakistan is located where the Eurasian and Indian </a:t>
            </a:r>
            <a:r>
              <a:rPr lang="en-GB" sz="2200" b="1" dirty="0">
                <a:solidFill>
                  <a:schemeClr val="tx1"/>
                </a:solidFill>
              </a:rPr>
              <a:t>tectonic plates </a:t>
            </a:r>
            <a:r>
              <a:rPr lang="en-GB" sz="2200" dirty="0">
                <a:solidFill>
                  <a:schemeClr val="tx1"/>
                </a:solidFill>
              </a:rPr>
              <a:t>meet.</a:t>
            </a:r>
          </a:p>
          <a:p>
            <a:r>
              <a:rPr lang="en-GB" sz="2200" dirty="0">
                <a:solidFill>
                  <a:schemeClr val="tx1"/>
                </a:solidFill>
              </a:rPr>
              <a:t>On average, Pakistan experiences </a:t>
            </a:r>
            <a:r>
              <a:rPr lang="en-GB" sz="2200" b="1" dirty="0">
                <a:solidFill>
                  <a:schemeClr val="tx1"/>
                </a:solidFill>
              </a:rPr>
              <a:t>250 earthquakes </a:t>
            </a:r>
            <a:r>
              <a:rPr lang="en-GB" sz="2200" dirty="0">
                <a:solidFill>
                  <a:schemeClr val="tx1"/>
                </a:solidFill>
              </a:rPr>
              <a:t>with a magnitude above 4 M</a:t>
            </a:r>
            <a:r>
              <a:rPr lang="en-GB" sz="2200" baseline="-25000" dirty="0">
                <a:solidFill>
                  <a:schemeClr val="tx1"/>
                </a:solidFill>
              </a:rPr>
              <a:t>w </a:t>
            </a:r>
            <a:r>
              <a:rPr lang="en-GB" sz="2200" dirty="0">
                <a:solidFill>
                  <a:schemeClr val="tx1"/>
                </a:solidFill>
              </a:rPr>
              <a:t>per year.</a:t>
            </a:r>
          </a:p>
          <a:p>
            <a:r>
              <a:rPr lang="en-GB" sz="2200" dirty="0">
                <a:solidFill>
                  <a:schemeClr val="tx1"/>
                </a:solidFill>
              </a:rPr>
              <a:t>In 2005 Pakistan experienced an earthquake of </a:t>
            </a:r>
            <a:r>
              <a:rPr lang="en-GB" sz="2200" b="1" dirty="0">
                <a:solidFill>
                  <a:schemeClr val="tx1"/>
                </a:solidFill>
              </a:rPr>
              <a:t>magnitude 7.6 M</a:t>
            </a:r>
            <a:r>
              <a:rPr lang="en-GB" sz="2200" b="1" baseline="-25000" dirty="0">
                <a:solidFill>
                  <a:schemeClr val="tx1"/>
                </a:solidFill>
              </a:rPr>
              <a:t>w</a:t>
            </a:r>
            <a:r>
              <a:rPr lang="en-GB" sz="2200" dirty="0">
                <a:solidFill>
                  <a:schemeClr val="tx1"/>
                </a:solidFill>
              </a:rPr>
              <a:t> in the region of Kashmir.</a:t>
            </a:r>
          </a:p>
          <a:p>
            <a:r>
              <a:rPr lang="en-GB" sz="2200" b="1" dirty="0">
                <a:solidFill>
                  <a:schemeClr val="tx1"/>
                </a:solidFill>
              </a:rPr>
              <a:t>86,000 people </a:t>
            </a:r>
            <a:r>
              <a:rPr lang="en-GB" sz="2200" dirty="0">
                <a:solidFill>
                  <a:schemeClr val="tx1"/>
                </a:solidFill>
              </a:rPr>
              <a:t>were killed in the 2005 Kashmir earthquake.</a:t>
            </a:r>
          </a:p>
        </p:txBody>
      </p:sp>
      <p:pic>
        <p:nvPicPr>
          <p:cNvPr id="47" name="Content Placeholder 46" descr="A picture containing text, map, atlas&#10;&#10;Description automatically generated">
            <a:extLst>
              <a:ext uri="{FF2B5EF4-FFF2-40B4-BE49-F238E27FC236}">
                <a16:creationId xmlns:a16="http://schemas.microsoft.com/office/drawing/2014/main" id="{0971FCFE-6DC3-1557-6C28-DF665D03CD23}"/>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700453" y="994380"/>
            <a:ext cx="5892768" cy="4714213"/>
          </a:xfrm>
          <a:prstGeom prst="rect">
            <a:avLst/>
          </a:prstGeom>
        </p:spPr>
      </p:pic>
      <p:sp>
        <p:nvSpPr>
          <p:cNvPr id="48" name="TextBox 47">
            <a:extLst>
              <a:ext uri="{FF2B5EF4-FFF2-40B4-BE49-F238E27FC236}">
                <a16:creationId xmlns:a16="http://schemas.microsoft.com/office/drawing/2014/main" id="{8A6677A9-2B2C-297D-E1D8-CC348BFA50C9}"/>
              </a:ext>
            </a:extLst>
          </p:cNvPr>
          <p:cNvSpPr txBox="1"/>
          <p:nvPr/>
        </p:nvSpPr>
        <p:spPr>
          <a:xfrm>
            <a:off x="5349394" y="5980836"/>
            <a:ext cx="6401442" cy="584775"/>
          </a:xfrm>
          <a:prstGeom prst="rect">
            <a:avLst/>
          </a:prstGeom>
          <a:noFill/>
        </p:spPr>
        <p:txBody>
          <a:bodyPr wrap="square" rtlCol="0">
            <a:spAutoFit/>
          </a:bodyPr>
          <a:lstStyle/>
          <a:p>
            <a:pPr algn="ctr"/>
            <a:r>
              <a:rPr lang="en-GB" sz="1600" dirty="0"/>
              <a:t>The </a:t>
            </a:r>
            <a:r>
              <a:rPr lang="en-GB" sz="1600" b="1" dirty="0">
                <a:solidFill>
                  <a:srgbClr val="002060"/>
                </a:solidFill>
              </a:rPr>
              <a:t>blue line </a:t>
            </a:r>
            <a:r>
              <a:rPr lang="en-GB" sz="1600" dirty="0"/>
              <a:t>represents division between Eurasian and Indian tectonic plates.</a:t>
            </a:r>
          </a:p>
        </p:txBody>
      </p:sp>
      <p:sp>
        <p:nvSpPr>
          <p:cNvPr id="2" name="Title 1">
            <a:extLst>
              <a:ext uri="{FF2B5EF4-FFF2-40B4-BE49-F238E27FC236}">
                <a16:creationId xmlns:a16="http://schemas.microsoft.com/office/drawing/2014/main" id="{01CC9879-99BF-8F52-8D86-3273943A84D3}"/>
              </a:ext>
            </a:extLst>
          </p:cNvPr>
          <p:cNvSpPr txBox="1">
            <a:spLocks/>
          </p:cNvSpPr>
          <p:nvPr/>
        </p:nvSpPr>
        <p:spPr>
          <a:xfrm>
            <a:off x="-13328" y="1623"/>
            <a:ext cx="12195949" cy="821042"/>
          </a:xfrm>
          <a:prstGeom prst="rect">
            <a:avLst/>
          </a:prstGeom>
          <a:solidFill>
            <a:srgbClr val="CA2703"/>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2600" b="1" dirty="0">
                <a:solidFill>
                  <a:srgbClr val="FFFFFF"/>
                </a:solidFill>
                <a:latin typeface="Cambria" panose="02040503050406030204" pitchFamily="18" charset="0"/>
                <a:ea typeface="Cambria"/>
                <a:cs typeface="Calibri" panose="020F0502020204030204" pitchFamily="34" charset="0"/>
              </a:rPr>
              <a:t>Earthquakes in Pakistan</a:t>
            </a:r>
            <a:endParaRPr lang="en-US" sz="2600" dirty="0">
              <a:solidFill>
                <a:srgbClr val="FFFFFF"/>
              </a:solidFill>
              <a:latin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947183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BE3BB053-EA0C-E1E6-307D-F532B3AF14F3}"/>
              </a:ext>
            </a:extLst>
          </p:cNvPr>
          <p:cNvSpPr>
            <a:spLocks noGrp="1"/>
          </p:cNvSpPr>
          <p:nvPr>
            <p:ph idx="1"/>
          </p:nvPr>
        </p:nvSpPr>
        <p:spPr>
          <a:xfrm>
            <a:off x="498550" y="1363995"/>
            <a:ext cx="5810761" cy="3967171"/>
          </a:xfrm>
        </p:spPr>
        <p:txBody>
          <a:bodyPr>
            <a:noAutofit/>
          </a:bodyPr>
          <a:lstStyle/>
          <a:p>
            <a:r>
              <a:rPr lang="en-GB" sz="2200" dirty="0">
                <a:solidFill>
                  <a:schemeClr val="tx1"/>
                </a:solidFill>
              </a:rPr>
              <a:t>Pakistan was part of the </a:t>
            </a:r>
            <a:r>
              <a:rPr lang="en-GB" sz="2200" b="1" dirty="0">
                <a:solidFill>
                  <a:schemeClr val="tx1"/>
                </a:solidFill>
              </a:rPr>
              <a:t>British Empire</a:t>
            </a:r>
            <a:r>
              <a:rPr lang="en-GB" sz="2200" dirty="0">
                <a:solidFill>
                  <a:schemeClr val="tx1"/>
                </a:solidFill>
              </a:rPr>
              <a:t>,</a:t>
            </a:r>
            <a:r>
              <a:rPr lang="en-GB" sz="2200" b="1" dirty="0">
                <a:solidFill>
                  <a:schemeClr val="tx1"/>
                </a:solidFill>
              </a:rPr>
              <a:t> </a:t>
            </a:r>
            <a:r>
              <a:rPr lang="en-GB" sz="2200" dirty="0">
                <a:solidFill>
                  <a:schemeClr val="tx1"/>
                </a:solidFill>
              </a:rPr>
              <a:t>within British India, up until </a:t>
            </a:r>
            <a:r>
              <a:rPr lang="en-GB" sz="2200" b="1" dirty="0">
                <a:solidFill>
                  <a:schemeClr val="tx1"/>
                </a:solidFill>
              </a:rPr>
              <a:t>independence in 1947</a:t>
            </a:r>
            <a:r>
              <a:rPr lang="en-GB" sz="2200" dirty="0">
                <a:solidFill>
                  <a:schemeClr val="tx1"/>
                </a:solidFill>
              </a:rPr>
              <a:t>.</a:t>
            </a:r>
          </a:p>
          <a:p>
            <a:r>
              <a:rPr lang="en-GB" sz="2200" dirty="0">
                <a:solidFill>
                  <a:schemeClr val="tx1"/>
                </a:solidFill>
              </a:rPr>
              <a:t>In 1935 an earthquake with </a:t>
            </a:r>
            <a:r>
              <a:rPr lang="en-GB" sz="2200" b="1" dirty="0">
                <a:solidFill>
                  <a:schemeClr val="tx1"/>
                </a:solidFill>
              </a:rPr>
              <a:t>magnitude of 7.7 M</a:t>
            </a:r>
            <a:r>
              <a:rPr lang="en-GB" sz="2200" b="1" baseline="-25000" dirty="0">
                <a:solidFill>
                  <a:schemeClr val="tx1"/>
                </a:solidFill>
              </a:rPr>
              <a:t>w</a:t>
            </a:r>
            <a:r>
              <a:rPr lang="en-GB" sz="2200" dirty="0">
                <a:solidFill>
                  <a:schemeClr val="tx1"/>
                </a:solidFill>
              </a:rPr>
              <a:t> struck near the city of Quetta.</a:t>
            </a:r>
          </a:p>
          <a:p>
            <a:r>
              <a:rPr lang="en-GB" sz="2200" dirty="0">
                <a:solidFill>
                  <a:schemeClr val="tx1"/>
                </a:solidFill>
              </a:rPr>
              <a:t>The 1935 Quetta earthquake killed </a:t>
            </a:r>
            <a:r>
              <a:rPr lang="en-GB" sz="2200" b="1" dirty="0">
                <a:solidFill>
                  <a:schemeClr val="tx1"/>
                </a:solidFill>
              </a:rPr>
              <a:t>between 30,000 and 60,000 people</a:t>
            </a:r>
            <a:r>
              <a:rPr lang="en-GB" sz="2200" dirty="0">
                <a:solidFill>
                  <a:schemeClr val="tx1"/>
                </a:solidFill>
              </a:rPr>
              <a:t>.</a:t>
            </a:r>
          </a:p>
          <a:p>
            <a:endParaRPr lang="en-GB" sz="2200" dirty="0">
              <a:solidFill>
                <a:schemeClr val="tx1"/>
              </a:solidFill>
            </a:endParaRPr>
          </a:p>
          <a:p>
            <a:endParaRPr lang="en-GB" sz="2200" baseline="-25000" dirty="0">
              <a:solidFill>
                <a:schemeClr val="tx1"/>
              </a:solidFill>
            </a:endParaRPr>
          </a:p>
        </p:txBody>
      </p:sp>
      <p:pic>
        <p:nvPicPr>
          <p:cNvPr id="4" name="Picture 3">
            <a:extLst>
              <a:ext uri="{FF2B5EF4-FFF2-40B4-BE49-F238E27FC236}">
                <a16:creationId xmlns:a16="http://schemas.microsoft.com/office/drawing/2014/main" id="{29ADEDB7-9BD8-AA3D-52B2-9AA939AB56C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5" name="Content Placeholder 2">
            <a:extLst>
              <a:ext uri="{FF2B5EF4-FFF2-40B4-BE49-F238E27FC236}">
                <a16:creationId xmlns:a16="http://schemas.microsoft.com/office/drawing/2014/main" id="{9D6A7893-7F88-6EB8-4F85-7F2EF40AE380}"/>
              </a:ext>
            </a:extLst>
          </p:cNvPr>
          <p:cNvSpPr txBox="1">
            <a:spLocks/>
          </p:cNvSpPr>
          <p:nvPr/>
        </p:nvSpPr>
        <p:spPr>
          <a:xfrm>
            <a:off x="7350869" y="6594374"/>
            <a:ext cx="4915908" cy="25713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dirty="0">
                <a:solidFill>
                  <a:schemeClr val="bg2"/>
                </a:solidFill>
              </a:rPr>
              <a:t>Photograph of 1935 Quetta Earthquake (C. P. </a:t>
            </a:r>
            <a:r>
              <a:rPr lang="en-GB" sz="1000" dirty="0" err="1">
                <a:solidFill>
                  <a:schemeClr val="bg2"/>
                </a:solidFill>
              </a:rPr>
              <a:t>Skrine</a:t>
            </a:r>
            <a:r>
              <a:rPr lang="en-GB" sz="1000" dirty="0">
                <a:solidFill>
                  <a:schemeClr val="bg2"/>
                </a:solidFill>
              </a:rPr>
              <a:t> / Royal Geographical Society)</a:t>
            </a:r>
            <a:endParaRPr lang="en-GB" sz="1000" baseline="-25000" dirty="0">
              <a:solidFill>
                <a:schemeClr val="bg2"/>
              </a:solidFill>
            </a:endParaRPr>
          </a:p>
        </p:txBody>
      </p:sp>
      <p:sp>
        <p:nvSpPr>
          <p:cNvPr id="6" name="Content Placeholder 2">
            <a:extLst>
              <a:ext uri="{FF2B5EF4-FFF2-40B4-BE49-F238E27FC236}">
                <a16:creationId xmlns:a16="http://schemas.microsoft.com/office/drawing/2014/main" id="{F2576859-3CE1-E1F2-595E-6E84A4D071FC}"/>
              </a:ext>
            </a:extLst>
          </p:cNvPr>
          <p:cNvSpPr txBox="1">
            <a:spLocks/>
          </p:cNvSpPr>
          <p:nvPr/>
        </p:nvSpPr>
        <p:spPr>
          <a:xfrm>
            <a:off x="161982" y="4758905"/>
            <a:ext cx="6314398" cy="969141"/>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200" i="1" dirty="0">
                <a:solidFill>
                  <a:schemeClr val="accent6"/>
                </a:solidFill>
              </a:rPr>
              <a:t>What were the effects and responses to an earthquake under British colonialism?</a:t>
            </a:r>
            <a:endParaRPr lang="en-GB" sz="2200" i="1" baseline="-25000" dirty="0">
              <a:solidFill>
                <a:schemeClr val="accent6"/>
              </a:solidFill>
            </a:endParaRPr>
          </a:p>
        </p:txBody>
      </p:sp>
      <p:sp>
        <p:nvSpPr>
          <p:cNvPr id="10" name="Title 1">
            <a:extLst>
              <a:ext uri="{FF2B5EF4-FFF2-40B4-BE49-F238E27FC236}">
                <a16:creationId xmlns:a16="http://schemas.microsoft.com/office/drawing/2014/main" id="{1AFFEC9E-A32D-BA34-EDDE-CEA0FD0B6E5F}"/>
              </a:ext>
            </a:extLst>
          </p:cNvPr>
          <p:cNvSpPr txBox="1">
            <a:spLocks/>
          </p:cNvSpPr>
          <p:nvPr/>
        </p:nvSpPr>
        <p:spPr>
          <a:xfrm>
            <a:off x="-13328" y="1623"/>
            <a:ext cx="12195949" cy="821042"/>
          </a:xfrm>
          <a:prstGeom prst="rect">
            <a:avLst/>
          </a:prstGeom>
          <a:solidFill>
            <a:srgbClr val="CA2703"/>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2600" b="1" dirty="0">
                <a:solidFill>
                  <a:srgbClr val="FFFFFF"/>
                </a:solidFill>
                <a:latin typeface="Cambria" panose="02040503050406030204" pitchFamily="18" charset="0"/>
                <a:ea typeface="Cambria"/>
                <a:cs typeface="Calibri" panose="020F0502020204030204" pitchFamily="34" charset="0"/>
              </a:rPr>
              <a:t>Earthquakes and Empire in Pakistan</a:t>
            </a:r>
            <a:endParaRPr lang="en-US" sz="2600" dirty="0">
              <a:solidFill>
                <a:srgbClr val="FFFFFF"/>
              </a:solidFill>
              <a:latin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574936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4" name="Group 53">
            <a:extLst>
              <a:ext uri="{FF2B5EF4-FFF2-40B4-BE49-F238E27FC236}">
                <a16:creationId xmlns:a16="http://schemas.microsoft.com/office/drawing/2014/main" id="{5591A4A5-C00F-4B45-9735-FD2841BF3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5" name="Straight Connector 54">
              <a:extLst>
                <a:ext uri="{FF2B5EF4-FFF2-40B4-BE49-F238E27FC236}">
                  <a16:creationId xmlns:a16="http://schemas.microsoft.com/office/drawing/2014/main" id="{7A16FDB6-C8B8-4BB9-B5F6-C9E7D1549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65D67BC-2831-45D1-804D-2B848B7FF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3254059-39EC-48CC-B948-9EE6B05517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F3E0572-7D5E-4FAA-B67C-23A9C6D715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C5F1231-CF22-4258-B764-592B6CB8D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B2C5387-42A2-4464-BF18-E70B0227B9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926F39D-AFC8-4FF6-9211-84AA777176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D812696-9AF7-4D2B-A041-80C015F33A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E6CB557-1E5B-4D2D-9330-8EB4AF7307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03A4B30-3A15-4294-9BED-E7317857F0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E7B8343-CDF9-4023-9FBF-F4ADE601B2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BB30BD5-639D-4F53-BC6C-2A8D0FFFE5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D7E1947-04B8-4F0B-9E3C-FC4E26D618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3EDB6D6-D309-48D4-87F4-AAED7C57C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F2E163F-B043-43B7-85CE-36F2136BAB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F6CB03C-E3B1-4D22-ABA3-986CC09FB3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9B41E31-EE5F-423F-8B88-3B56009A34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59D4FE6-B271-4427-8273-0B80EF1366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F7D26D0-83A1-41B0-82E3-FB5D3E93EE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7E47C02-EBB8-4368-815C-FEDA23368D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E61DA55-8618-4048-A65A-41E072D9FF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DFC058B-6608-4509-92E1-D4D0D5BD57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E3652A3-36D6-4E0C-B7FB-52CD69E9CF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BF82BE6-B2D5-4FA1-98B4-1E0072C391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ECA553C-C7B8-4353-BC4C-D622087D6F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F802227-5CA9-40B4-870E-495C7899C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1A19F9E-BB49-4808-8481-77F848C2F4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53A57BE-F139-4C31-8201-477E20DD2A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9F800EC-2D85-47C7-BFB8-B146DD929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478BA6D-3F48-40B1-8227-830029B62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21E6C45-0A76-456E-BDD6-3DCB66126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7" name="Right Triangle 86">
            <a:extLst>
              <a:ext uri="{FF2B5EF4-FFF2-40B4-BE49-F238E27FC236}">
                <a16:creationId xmlns:a16="http://schemas.microsoft.com/office/drawing/2014/main" id="{3C541D4F-11C2-4F36-B2A3-AB9028F2A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05909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descr="A picture containing text, map, atlas&#10;&#10;Description automatically generated">
            <a:extLst>
              <a:ext uri="{FF2B5EF4-FFF2-40B4-BE49-F238E27FC236}">
                <a16:creationId xmlns:a16="http://schemas.microsoft.com/office/drawing/2014/main" id="{E2A7E024-FE35-EEEB-E8C1-818091574A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08778" y="0"/>
            <a:ext cx="8580662" cy="6858000"/>
          </a:xfrm>
          <a:prstGeom prst="rect">
            <a:avLst/>
          </a:prstGeom>
        </p:spPr>
      </p:pic>
    </p:spTree>
    <p:extLst>
      <p:ext uri="{BB962C8B-B14F-4D97-AF65-F5344CB8AC3E}">
        <p14:creationId xmlns:p14="http://schemas.microsoft.com/office/powerpoint/2010/main" val="3722822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ight Triangle 45">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8" name="Rectangle 47">
            <a:extLst>
              <a:ext uri="{FF2B5EF4-FFF2-40B4-BE49-F238E27FC236}">
                <a16:creationId xmlns:a16="http://schemas.microsoft.com/office/drawing/2014/main" id="{4187D111-0A9D-421B-84EB-FC5811C3A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a:extLst>
              <a:ext uri="{FF2B5EF4-FFF2-40B4-BE49-F238E27FC236}">
                <a16:creationId xmlns:a16="http://schemas.microsoft.com/office/drawing/2014/main" id="{CEC7A2BB-E03E-436B-ABA5-3EBC8FB406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A6DC0849-A033-4B02-97FE-B41AD9A866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3ADCA7D-864A-49AD-B820-102F220EA7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957E947-1347-4EB3-89EB-DF85D94E26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8B5FAB9-675C-4906-A39C-BCFD689294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C524971-DA3C-4B74-A99D-95CECD50C9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DBDB683-BC6A-4522-82A5-C7457201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41560A9-0B55-472F-8261-6951E27C52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D874A14-7926-47E8-947C-904C98B0E0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3E5598F-2EAC-49C0-B77B-95438A8EDD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8993AC-196C-48AC-BCE3-3E71814D91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517F3CA-CF3E-4CD8-B001-2BDF09D767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5237402-E5C4-470B-955F-F3A8867765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315EAA5-98ED-4276-880E-4E3789CEAA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7F94794-653E-45B6-811B-8081788A0E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82DE38F-FC85-4274-8C84-8E75162E6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4AF14C3-798E-4C02-A6B4-165D003D72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53D4C15-2F93-446B-AF2D-82072EC01A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09026E7-4EC6-47AE-A989-318A5CA6BA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6DEDA5A-47AA-4ED0-897C-C0B1873B6F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061821F-242E-4E40-B305-9048634C0F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0734AE8-EEDD-4DCB-9723-087DC2EC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6DB511B-1563-4336-AFBB-D561A7C0B4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5CEC4A9-4067-4D92-A28E-EE8152717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B783B25-A3A3-45C4-B04C-A116442505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31178CD-3DE0-4C42-811C-7BC881FBF6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926C508-8BE5-4ACF-A219-09B5D995B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B58DEC2-3409-477A-84B4-A5D297FB01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EE3E226-6EDA-4FC4-B670-9590DD5CE7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BC874A8-EE7F-4F92-AAEA-40B18D939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23D647B-0C43-4C02-9BD2-A01859FD19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6DE01B-DD35-4B52-A72E-57E60E2263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3" name="Right Triangle 82">
            <a:extLst>
              <a:ext uri="{FF2B5EF4-FFF2-40B4-BE49-F238E27FC236}">
                <a16:creationId xmlns:a16="http://schemas.microsoft.com/office/drawing/2014/main" id="{218D3B53-4071-48E8-9CB1-4566DAFA0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2" y="260044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750D360B-8ABE-F6AC-86BB-F82A1B3D6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62050" y="-1554"/>
            <a:ext cx="6120571" cy="685799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45" name="Content Placeholder 2">
            <a:extLst>
              <a:ext uri="{FF2B5EF4-FFF2-40B4-BE49-F238E27FC236}">
                <a16:creationId xmlns:a16="http://schemas.microsoft.com/office/drawing/2014/main" id="{663F455B-F075-C3D1-A69E-59BB7FD0DA88}"/>
              </a:ext>
            </a:extLst>
          </p:cNvPr>
          <p:cNvSpPr>
            <a:spLocks noGrp="1"/>
          </p:cNvSpPr>
          <p:nvPr>
            <p:ph idx="1"/>
          </p:nvPr>
        </p:nvSpPr>
        <p:spPr>
          <a:xfrm>
            <a:off x="404894" y="1631216"/>
            <a:ext cx="5637496" cy="4500853"/>
          </a:xfrm>
        </p:spPr>
        <p:txBody>
          <a:bodyPr>
            <a:noAutofit/>
          </a:bodyPr>
          <a:lstStyle/>
          <a:p>
            <a:pPr>
              <a:lnSpc>
                <a:spcPct val="100000"/>
              </a:lnSpc>
            </a:pPr>
            <a:r>
              <a:rPr lang="en-GB" sz="2200" dirty="0">
                <a:solidFill>
                  <a:schemeClr val="tx1"/>
                </a:solidFill>
              </a:rPr>
              <a:t>3.03am, 31 May 1935, </a:t>
            </a:r>
            <a:r>
              <a:rPr lang="en-GB" sz="2200" b="1" dirty="0">
                <a:solidFill>
                  <a:schemeClr val="tx1"/>
                </a:solidFill>
              </a:rPr>
              <a:t>British India (now Pakistan)</a:t>
            </a:r>
            <a:r>
              <a:rPr lang="en-GB" sz="2200" dirty="0">
                <a:solidFill>
                  <a:schemeClr val="tx1"/>
                </a:solidFill>
              </a:rPr>
              <a:t>.</a:t>
            </a:r>
          </a:p>
          <a:p>
            <a:pPr>
              <a:lnSpc>
                <a:spcPct val="100000"/>
              </a:lnSpc>
            </a:pPr>
            <a:r>
              <a:rPr lang="en-GB" sz="2200" dirty="0">
                <a:solidFill>
                  <a:schemeClr val="tx1"/>
                </a:solidFill>
              </a:rPr>
              <a:t>7.7 M</a:t>
            </a:r>
            <a:r>
              <a:rPr lang="en-GB" sz="2200" baseline="-25000" dirty="0">
                <a:solidFill>
                  <a:schemeClr val="tx1"/>
                </a:solidFill>
              </a:rPr>
              <a:t>w </a:t>
            </a:r>
            <a:r>
              <a:rPr lang="en-GB" sz="2200" b="1" dirty="0">
                <a:solidFill>
                  <a:schemeClr val="tx1"/>
                </a:solidFill>
              </a:rPr>
              <a:t>magnitude</a:t>
            </a:r>
            <a:r>
              <a:rPr lang="en-GB" sz="2200" dirty="0">
                <a:solidFill>
                  <a:schemeClr val="tx1"/>
                </a:solidFill>
              </a:rPr>
              <a:t>.</a:t>
            </a:r>
            <a:endParaRPr lang="en-GB" sz="2200" baseline="-25000" dirty="0">
              <a:solidFill>
                <a:schemeClr val="tx1"/>
              </a:solidFill>
            </a:endParaRPr>
          </a:p>
          <a:p>
            <a:r>
              <a:rPr lang="en-GB" sz="2200" b="1" dirty="0">
                <a:solidFill>
                  <a:schemeClr val="tx1"/>
                </a:solidFill>
              </a:rPr>
              <a:t>Main shock </a:t>
            </a:r>
            <a:r>
              <a:rPr lang="en-GB" sz="2200" dirty="0">
                <a:solidFill>
                  <a:schemeClr val="tx1"/>
                </a:solidFill>
              </a:rPr>
              <a:t>lasted for around 3 minutes.</a:t>
            </a:r>
          </a:p>
          <a:p>
            <a:pPr>
              <a:lnSpc>
                <a:spcPct val="100000"/>
              </a:lnSpc>
            </a:pPr>
            <a:r>
              <a:rPr lang="en-GB" sz="2200" dirty="0">
                <a:solidFill>
                  <a:schemeClr val="tx1"/>
                </a:solidFill>
              </a:rPr>
              <a:t>Large </a:t>
            </a:r>
            <a:r>
              <a:rPr lang="en-GB" sz="2200" b="1" dirty="0">
                <a:solidFill>
                  <a:schemeClr val="tx1"/>
                </a:solidFill>
              </a:rPr>
              <a:t>aftershocks</a:t>
            </a:r>
            <a:r>
              <a:rPr lang="en-GB" sz="2200" dirty="0">
                <a:solidFill>
                  <a:schemeClr val="tx1"/>
                </a:solidFill>
              </a:rPr>
              <a:t> continued until at least 2 June 1935.</a:t>
            </a:r>
          </a:p>
          <a:p>
            <a:pPr>
              <a:lnSpc>
                <a:spcPct val="100000"/>
              </a:lnSpc>
            </a:pPr>
            <a:r>
              <a:rPr lang="en-GB" sz="2200" dirty="0">
                <a:solidFill>
                  <a:schemeClr val="tx1"/>
                </a:solidFill>
              </a:rPr>
              <a:t>Between 30,000 and 60,000 </a:t>
            </a:r>
            <a:r>
              <a:rPr lang="en-GB" sz="2200" b="1" dirty="0">
                <a:solidFill>
                  <a:schemeClr val="tx1"/>
                </a:solidFill>
              </a:rPr>
              <a:t>people killed.</a:t>
            </a:r>
          </a:p>
          <a:p>
            <a:pPr>
              <a:lnSpc>
                <a:spcPct val="100000"/>
              </a:lnSpc>
            </a:pPr>
            <a:r>
              <a:rPr lang="en-GB" sz="2200" dirty="0">
                <a:solidFill>
                  <a:schemeClr val="tx1"/>
                </a:solidFill>
              </a:rPr>
              <a:t>Over 14,000 </a:t>
            </a:r>
            <a:r>
              <a:rPr lang="en-GB" sz="2200" b="1" dirty="0">
                <a:solidFill>
                  <a:schemeClr val="tx1"/>
                </a:solidFill>
              </a:rPr>
              <a:t>houses damaged.</a:t>
            </a:r>
          </a:p>
          <a:p>
            <a:pPr>
              <a:lnSpc>
                <a:spcPct val="100000"/>
              </a:lnSpc>
            </a:pPr>
            <a:r>
              <a:rPr lang="en-GB" sz="2200" dirty="0">
                <a:solidFill>
                  <a:schemeClr val="tx1"/>
                </a:solidFill>
              </a:rPr>
              <a:t>31,500 people </a:t>
            </a:r>
            <a:r>
              <a:rPr lang="en-GB" sz="2200" b="1" dirty="0">
                <a:solidFill>
                  <a:schemeClr val="tx1"/>
                </a:solidFill>
              </a:rPr>
              <a:t>displaced.</a:t>
            </a:r>
          </a:p>
          <a:p>
            <a:pPr>
              <a:lnSpc>
                <a:spcPct val="100000"/>
              </a:lnSpc>
            </a:pPr>
            <a:r>
              <a:rPr lang="en-GB" sz="2200" b="1" dirty="0">
                <a:solidFill>
                  <a:schemeClr val="tx1"/>
                </a:solidFill>
              </a:rPr>
              <a:t>Railway lines damaged.</a:t>
            </a:r>
          </a:p>
          <a:p>
            <a:pPr>
              <a:lnSpc>
                <a:spcPct val="100000"/>
              </a:lnSpc>
            </a:pPr>
            <a:endParaRPr lang="en-GB" sz="2200" b="1" dirty="0">
              <a:solidFill>
                <a:schemeClr val="tx1"/>
              </a:solidFill>
            </a:endParaRPr>
          </a:p>
          <a:p>
            <a:pPr>
              <a:lnSpc>
                <a:spcPct val="100000"/>
              </a:lnSpc>
            </a:pPr>
            <a:endParaRPr lang="en-GB" sz="2200" dirty="0">
              <a:solidFill>
                <a:schemeClr val="tx1"/>
              </a:solidFill>
            </a:endParaRPr>
          </a:p>
          <a:p>
            <a:pPr>
              <a:lnSpc>
                <a:spcPct val="100000"/>
              </a:lnSpc>
            </a:pPr>
            <a:endParaRPr lang="en-GB" sz="2200" baseline="-25000" dirty="0">
              <a:solidFill>
                <a:schemeClr val="tx1"/>
              </a:solidFill>
            </a:endParaRPr>
          </a:p>
        </p:txBody>
      </p:sp>
      <p:sp>
        <p:nvSpPr>
          <p:cNvPr id="88" name="Title 1">
            <a:extLst>
              <a:ext uri="{FF2B5EF4-FFF2-40B4-BE49-F238E27FC236}">
                <a16:creationId xmlns:a16="http://schemas.microsoft.com/office/drawing/2014/main" id="{9572E9CF-70C9-7B23-BCCE-38E63484503D}"/>
              </a:ext>
            </a:extLst>
          </p:cNvPr>
          <p:cNvSpPr>
            <a:spLocks noGrp="1"/>
          </p:cNvSpPr>
          <p:nvPr>
            <p:ph type="title"/>
          </p:nvPr>
        </p:nvSpPr>
        <p:spPr>
          <a:xfrm>
            <a:off x="825292" y="350537"/>
            <a:ext cx="4634836" cy="1292400"/>
          </a:xfrm>
        </p:spPr>
        <p:txBody>
          <a:bodyPr anchor="ctr">
            <a:noAutofit/>
          </a:bodyPr>
          <a:lstStyle/>
          <a:p>
            <a:pPr algn="ctr"/>
            <a:br>
              <a:rPr lang="en-GB" sz="3000" b="1" dirty="0">
                <a:solidFill>
                  <a:schemeClr val="tx1"/>
                </a:solidFill>
              </a:rPr>
            </a:br>
            <a:r>
              <a:rPr lang="en-GB" sz="2500" dirty="0">
                <a:solidFill>
                  <a:schemeClr val="tx1"/>
                </a:solidFill>
              </a:rPr>
              <a:t>Effects</a:t>
            </a:r>
          </a:p>
        </p:txBody>
      </p:sp>
      <p:sp>
        <p:nvSpPr>
          <p:cNvPr id="89" name="Content Placeholder 2">
            <a:extLst>
              <a:ext uri="{FF2B5EF4-FFF2-40B4-BE49-F238E27FC236}">
                <a16:creationId xmlns:a16="http://schemas.microsoft.com/office/drawing/2014/main" id="{012CA09F-65B1-7BCA-74B0-BAFD1AADCF84}"/>
              </a:ext>
            </a:extLst>
          </p:cNvPr>
          <p:cNvSpPr txBox="1">
            <a:spLocks/>
          </p:cNvSpPr>
          <p:nvPr/>
        </p:nvSpPr>
        <p:spPr>
          <a:xfrm>
            <a:off x="6924430" y="6612208"/>
            <a:ext cx="5284183" cy="25713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dirty="0">
                <a:solidFill>
                  <a:schemeClr val="bg2"/>
                </a:solidFill>
              </a:rPr>
              <a:t>Photograph of 1935 Quetta Earthquake (T. R. J Ward / Royal Geographical Society)</a:t>
            </a:r>
            <a:endParaRPr lang="en-GB" sz="1000" baseline="-25000" dirty="0">
              <a:solidFill>
                <a:schemeClr val="bg2"/>
              </a:solidFill>
            </a:endParaRPr>
          </a:p>
        </p:txBody>
      </p:sp>
      <p:sp>
        <p:nvSpPr>
          <p:cNvPr id="2" name="Title 1">
            <a:extLst>
              <a:ext uri="{FF2B5EF4-FFF2-40B4-BE49-F238E27FC236}">
                <a16:creationId xmlns:a16="http://schemas.microsoft.com/office/drawing/2014/main" id="{0ACAC366-7EC9-5B5E-9031-E6BA4FC9B08D}"/>
              </a:ext>
            </a:extLst>
          </p:cNvPr>
          <p:cNvSpPr txBox="1">
            <a:spLocks/>
          </p:cNvSpPr>
          <p:nvPr/>
        </p:nvSpPr>
        <p:spPr>
          <a:xfrm>
            <a:off x="-13328" y="1623"/>
            <a:ext cx="12195949" cy="821042"/>
          </a:xfrm>
          <a:prstGeom prst="rect">
            <a:avLst/>
          </a:prstGeom>
          <a:solidFill>
            <a:srgbClr val="CA2703"/>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2600" b="1" dirty="0">
                <a:solidFill>
                  <a:srgbClr val="FFFFFF"/>
                </a:solidFill>
                <a:latin typeface="Cambria" panose="02040503050406030204" pitchFamily="18" charset="0"/>
                <a:ea typeface="Cambria"/>
                <a:cs typeface="Calibri" panose="020F0502020204030204" pitchFamily="34" charset="0"/>
              </a:rPr>
              <a:t>1935 Quetta Earthquake</a:t>
            </a:r>
          </a:p>
        </p:txBody>
      </p:sp>
    </p:spTree>
    <p:extLst>
      <p:ext uri="{BB962C8B-B14F-4D97-AF65-F5344CB8AC3E}">
        <p14:creationId xmlns:p14="http://schemas.microsoft.com/office/powerpoint/2010/main" val="694591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ight Triangle 45">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8" name="Rectangle 47">
            <a:extLst>
              <a:ext uri="{FF2B5EF4-FFF2-40B4-BE49-F238E27FC236}">
                <a16:creationId xmlns:a16="http://schemas.microsoft.com/office/drawing/2014/main" id="{4187D111-0A9D-421B-84EB-FC5811C3A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a:extLst>
              <a:ext uri="{FF2B5EF4-FFF2-40B4-BE49-F238E27FC236}">
                <a16:creationId xmlns:a16="http://schemas.microsoft.com/office/drawing/2014/main" id="{CEC7A2BB-E03E-436B-ABA5-3EBC8FB406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A6DC0849-A033-4B02-97FE-B41AD9A866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3ADCA7D-864A-49AD-B820-102F220EA7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957E947-1347-4EB3-89EB-DF85D94E26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8B5FAB9-675C-4906-A39C-BCFD689294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C524971-DA3C-4B74-A99D-95CECD50C9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DBDB683-BC6A-4522-82A5-C7457201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41560A9-0B55-472F-8261-6951E27C52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D874A14-7926-47E8-947C-904C98B0E0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3E5598F-2EAC-49C0-B77B-95438A8EDD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8993AC-196C-48AC-BCE3-3E71814D91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517F3CA-CF3E-4CD8-B001-2BDF09D767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5237402-E5C4-470B-955F-F3A8867765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315EAA5-98ED-4276-880E-4E3789CEAA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7F94794-653E-45B6-811B-8081788A0E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82DE38F-FC85-4274-8C84-8E75162E6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4AF14C3-798E-4C02-A6B4-165D003D72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53D4C15-2F93-446B-AF2D-82072EC01A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09026E7-4EC6-47AE-A989-318A5CA6BA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6DEDA5A-47AA-4ED0-897C-C0B1873B6F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061821F-242E-4E40-B305-9048634C0F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0734AE8-EEDD-4DCB-9723-087DC2EC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6DB511B-1563-4336-AFBB-D561A7C0B4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5CEC4A9-4067-4D92-A28E-EE8152717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B783B25-A3A3-45C4-B04C-A116442505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31178CD-3DE0-4C42-811C-7BC881FBF6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926C508-8BE5-4ACF-A219-09B5D995B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B58DEC2-3409-477A-84B4-A5D297FB01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EE3E226-6EDA-4FC4-B670-9590DD5CE7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BC874A8-EE7F-4F92-AAEA-40B18D939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23D647B-0C43-4C02-9BD2-A01859FD19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6DE01B-DD35-4B52-A72E-57E60E2263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3" name="Right Triangle 82">
            <a:extLst>
              <a:ext uri="{FF2B5EF4-FFF2-40B4-BE49-F238E27FC236}">
                <a16:creationId xmlns:a16="http://schemas.microsoft.com/office/drawing/2014/main" id="{218D3B53-4071-48E8-9CB1-4566DAFA0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2" y="260044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Content Placeholder 2">
            <a:extLst>
              <a:ext uri="{FF2B5EF4-FFF2-40B4-BE49-F238E27FC236}">
                <a16:creationId xmlns:a16="http://schemas.microsoft.com/office/drawing/2014/main" id="{012CA09F-65B1-7BCA-74B0-BAFD1AADCF84}"/>
              </a:ext>
            </a:extLst>
          </p:cNvPr>
          <p:cNvSpPr txBox="1">
            <a:spLocks/>
          </p:cNvSpPr>
          <p:nvPr/>
        </p:nvSpPr>
        <p:spPr>
          <a:xfrm>
            <a:off x="8059680" y="6612208"/>
            <a:ext cx="4148933" cy="25713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dirty="0">
                <a:solidFill>
                  <a:schemeClr val="bg2"/>
                </a:solidFill>
              </a:rPr>
              <a:t>Photograph of 1935 Quetta Earthquake (Royal Geographical Society)</a:t>
            </a:r>
            <a:endParaRPr lang="en-GB" sz="1000" baseline="-25000" dirty="0">
              <a:solidFill>
                <a:schemeClr val="bg2"/>
              </a:solidFill>
            </a:endParaRPr>
          </a:p>
        </p:txBody>
      </p:sp>
      <p:pic>
        <p:nvPicPr>
          <p:cNvPr id="7" name="Picture 6" descr="A picture containing text, sky, screenshot, outdoor&#10;&#10;Description automatically generated">
            <a:hlinkClick r:id="rId3"/>
            <a:extLst>
              <a:ext uri="{FF2B5EF4-FFF2-40B4-BE49-F238E27FC236}">
                <a16:creationId xmlns:a16="http://schemas.microsoft.com/office/drawing/2014/main" id="{636C077A-2499-5397-C623-219A5ABABF13}"/>
              </a:ext>
            </a:extLst>
          </p:cNvPr>
          <p:cNvPicPr>
            <a:picLocks noChangeAspect="1"/>
          </p:cNvPicPr>
          <p:nvPr/>
        </p:nvPicPr>
        <p:blipFill>
          <a:blip r:embed="rId4"/>
          <a:stretch>
            <a:fillRect/>
          </a:stretch>
        </p:blipFill>
        <p:spPr>
          <a:xfrm>
            <a:off x="-6215" y="0"/>
            <a:ext cx="12231437" cy="6869338"/>
          </a:xfrm>
          <a:prstGeom prst="rect">
            <a:avLst/>
          </a:prstGeom>
        </p:spPr>
      </p:pic>
    </p:spTree>
    <p:extLst>
      <p:ext uri="{BB962C8B-B14F-4D97-AF65-F5344CB8AC3E}">
        <p14:creationId xmlns:p14="http://schemas.microsoft.com/office/powerpoint/2010/main" val="1235145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ight Triangle 45">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8" name="Rectangle 47">
            <a:extLst>
              <a:ext uri="{FF2B5EF4-FFF2-40B4-BE49-F238E27FC236}">
                <a16:creationId xmlns:a16="http://schemas.microsoft.com/office/drawing/2014/main" id="{4187D111-0A9D-421B-84EB-FC5811C3A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a:extLst>
              <a:ext uri="{FF2B5EF4-FFF2-40B4-BE49-F238E27FC236}">
                <a16:creationId xmlns:a16="http://schemas.microsoft.com/office/drawing/2014/main" id="{CEC7A2BB-E03E-436B-ABA5-3EBC8FB406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A6DC0849-A033-4B02-97FE-B41AD9A866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3ADCA7D-864A-49AD-B820-102F220EA7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957E947-1347-4EB3-89EB-DF85D94E26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8B5FAB9-675C-4906-A39C-BCFD689294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C524971-DA3C-4B74-A99D-95CECD50C9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DBDB683-BC6A-4522-82A5-C7457201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41560A9-0B55-472F-8261-6951E27C52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D874A14-7926-47E8-947C-904C98B0E0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3E5598F-2EAC-49C0-B77B-95438A8EDD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8993AC-196C-48AC-BCE3-3E71814D91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517F3CA-CF3E-4CD8-B001-2BDF09D767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5237402-E5C4-470B-955F-F3A8867765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315EAA5-98ED-4276-880E-4E3789CEAA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7F94794-653E-45B6-811B-8081788A0E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82DE38F-FC85-4274-8C84-8E75162E6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4AF14C3-798E-4C02-A6B4-165D003D72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53D4C15-2F93-446B-AF2D-82072EC01A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09026E7-4EC6-47AE-A989-318A5CA6BA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6DEDA5A-47AA-4ED0-897C-C0B1873B6F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061821F-242E-4E40-B305-9048634C0F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0734AE8-EEDD-4DCB-9723-087DC2EC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6DB511B-1563-4336-AFBB-D561A7C0B4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5CEC4A9-4067-4D92-A28E-EE8152717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B783B25-A3A3-45C4-B04C-A116442505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31178CD-3DE0-4C42-811C-7BC881FBF6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926C508-8BE5-4ACF-A219-09B5D995B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B58DEC2-3409-477A-84B4-A5D297FB01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EE3E226-6EDA-4FC4-B670-9590DD5CE7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BC874A8-EE7F-4F92-AAEA-40B18D939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23D647B-0C43-4C02-9BD2-A01859FD19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6DE01B-DD35-4B52-A72E-57E60E2263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3" name="Right Triangle 82">
            <a:extLst>
              <a:ext uri="{FF2B5EF4-FFF2-40B4-BE49-F238E27FC236}">
                <a16:creationId xmlns:a16="http://schemas.microsoft.com/office/drawing/2014/main" id="{218D3B53-4071-48E8-9CB1-4566DAFA0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2" y="260044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750D360B-8ABE-F6AC-86BB-F82A1B3D644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62050" y="-1554"/>
            <a:ext cx="6120571" cy="685799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45" name="Content Placeholder 2">
            <a:extLst>
              <a:ext uri="{FF2B5EF4-FFF2-40B4-BE49-F238E27FC236}">
                <a16:creationId xmlns:a16="http://schemas.microsoft.com/office/drawing/2014/main" id="{663F455B-F075-C3D1-A69E-59BB7FD0DA88}"/>
              </a:ext>
            </a:extLst>
          </p:cNvPr>
          <p:cNvSpPr>
            <a:spLocks noGrp="1"/>
          </p:cNvSpPr>
          <p:nvPr>
            <p:ph idx="1"/>
          </p:nvPr>
        </p:nvSpPr>
        <p:spPr>
          <a:xfrm>
            <a:off x="498554" y="1631216"/>
            <a:ext cx="5543835" cy="4500853"/>
          </a:xfrm>
        </p:spPr>
        <p:txBody>
          <a:bodyPr>
            <a:noAutofit/>
          </a:bodyPr>
          <a:lstStyle/>
          <a:p>
            <a:pPr>
              <a:lnSpc>
                <a:spcPct val="100000"/>
              </a:lnSpc>
            </a:pPr>
            <a:endParaRPr lang="en-GB" sz="2200" b="1" dirty="0"/>
          </a:p>
          <a:p>
            <a:pPr>
              <a:lnSpc>
                <a:spcPct val="100000"/>
              </a:lnSpc>
            </a:pPr>
            <a:endParaRPr lang="en-GB" sz="2200" dirty="0"/>
          </a:p>
          <a:p>
            <a:pPr>
              <a:lnSpc>
                <a:spcPct val="100000"/>
              </a:lnSpc>
            </a:pPr>
            <a:endParaRPr lang="en-GB" sz="2200" baseline="-25000" dirty="0"/>
          </a:p>
        </p:txBody>
      </p:sp>
      <p:sp>
        <p:nvSpPr>
          <p:cNvPr id="88" name="Title 1">
            <a:extLst>
              <a:ext uri="{FF2B5EF4-FFF2-40B4-BE49-F238E27FC236}">
                <a16:creationId xmlns:a16="http://schemas.microsoft.com/office/drawing/2014/main" id="{9572E9CF-70C9-7B23-BCCE-38E63484503D}"/>
              </a:ext>
            </a:extLst>
          </p:cNvPr>
          <p:cNvSpPr>
            <a:spLocks noGrp="1"/>
          </p:cNvSpPr>
          <p:nvPr>
            <p:ph type="title"/>
          </p:nvPr>
        </p:nvSpPr>
        <p:spPr>
          <a:xfrm>
            <a:off x="825292" y="261072"/>
            <a:ext cx="4634836" cy="1292400"/>
          </a:xfrm>
        </p:spPr>
        <p:txBody>
          <a:bodyPr anchor="ctr">
            <a:noAutofit/>
          </a:bodyPr>
          <a:lstStyle/>
          <a:p>
            <a:pPr algn="ctr"/>
            <a:br>
              <a:rPr lang="en-GB" sz="3000" b="1" dirty="0">
                <a:solidFill>
                  <a:schemeClr val="tx1"/>
                </a:solidFill>
              </a:rPr>
            </a:br>
            <a:r>
              <a:rPr lang="en-GB" sz="2500" dirty="0">
                <a:solidFill>
                  <a:schemeClr val="tx1"/>
                </a:solidFill>
              </a:rPr>
              <a:t>Responses</a:t>
            </a:r>
            <a:endParaRPr lang="en-GB" sz="2500" b="1" dirty="0">
              <a:solidFill>
                <a:schemeClr val="tx1"/>
              </a:solidFill>
            </a:endParaRPr>
          </a:p>
        </p:txBody>
      </p:sp>
      <p:sp>
        <p:nvSpPr>
          <p:cNvPr id="89" name="Content Placeholder 2">
            <a:extLst>
              <a:ext uri="{FF2B5EF4-FFF2-40B4-BE49-F238E27FC236}">
                <a16:creationId xmlns:a16="http://schemas.microsoft.com/office/drawing/2014/main" id="{012CA09F-65B1-7BCA-74B0-BAFD1AADCF84}"/>
              </a:ext>
            </a:extLst>
          </p:cNvPr>
          <p:cNvSpPr txBox="1">
            <a:spLocks/>
          </p:cNvSpPr>
          <p:nvPr/>
        </p:nvSpPr>
        <p:spPr>
          <a:xfrm>
            <a:off x="7237972" y="6612208"/>
            <a:ext cx="4970641" cy="25713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dirty="0">
                <a:solidFill>
                  <a:schemeClr val="bg2"/>
                </a:solidFill>
              </a:rPr>
              <a:t>Photograph of 1935 Quetta Earthquake (T. R. J Ward / Royal Geographical Society)</a:t>
            </a:r>
            <a:endParaRPr lang="en-GB" sz="1000" baseline="-25000" dirty="0">
              <a:solidFill>
                <a:schemeClr val="bg2"/>
              </a:solidFill>
            </a:endParaRPr>
          </a:p>
        </p:txBody>
      </p:sp>
      <p:sp>
        <p:nvSpPr>
          <p:cNvPr id="2" name="Content Placeholder 2">
            <a:extLst>
              <a:ext uri="{FF2B5EF4-FFF2-40B4-BE49-F238E27FC236}">
                <a16:creationId xmlns:a16="http://schemas.microsoft.com/office/drawing/2014/main" id="{B0A8ED53-7B19-5F38-82AA-32595C47EE61}"/>
              </a:ext>
            </a:extLst>
          </p:cNvPr>
          <p:cNvSpPr txBox="1">
            <a:spLocks/>
          </p:cNvSpPr>
          <p:nvPr/>
        </p:nvSpPr>
        <p:spPr>
          <a:xfrm>
            <a:off x="564806" y="1464982"/>
            <a:ext cx="5411330" cy="5049579"/>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2200" b="1" dirty="0">
                <a:solidFill>
                  <a:schemeClr val="tx1"/>
                </a:solidFill>
              </a:rPr>
              <a:t>Immediate</a:t>
            </a:r>
          </a:p>
          <a:p>
            <a:pPr>
              <a:spcBef>
                <a:spcPts val="0"/>
              </a:spcBef>
            </a:pPr>
            <a:r>
              <a:rPr lang="en-GB" sz="2200" dirty="0">
                <a:solidFill>
                  <a:schemeClr val="tx1"/>
                </a:solidFill>
              </a:rPr>
              <a:t>British </a:t>
            </a:r>
            <a:r>
              <a:rPr lang="en-GB" sz="2200" b="1" dirty="0">
                <a:solidFill>
                  <a:schemeClr val="tx1"/>
                </a:solidFill>
              </a:rPr>
              <a:t>colonial army </a:t>
            </a:r>
            <a:r>
              <a:rPr lang="en-GB" sz="2200" dirty="0">
                <a:solidFill>
                  <a:schemeClr val="tx1"/>
                </a:solidFill>
              </a:rPr>
              <a:t>mobilised.</a:t>
            </a:r>
          </a:p>
          <a:p>
            <a:pPr>
              <a:spcBef>
                <a:spcPts val="0"/>
              </a:spcBef>
            </a:pPr>
            <a:r>
              <a:rPr lang="en-GB" sz="2200" b="1" dirty="0">
                <a:solidFill>
                  <a:schemeClr val="tx1"/>
                </a:solidFill>
              </a:rPr>
              <a:t>Emergency camp </a:t>
            </a:r>
            <a:r>
              <a:rPr lang="en-GB" sz="2200" dirty="0">
                <a:solidFill>
                  <a:schemeClr val="tx1"/>
                </a:solidFill>
              </a:rPr>
              <a:t>established.</a:t>
            </a:r>
          </a:p>
          <a:p>
            <a:pPr>
              <a:spcBef>
                <a:spcPts val="0"/>
              </a:spcBef>
            </a:pPr>
            <a:r>
              <a:rPr lang="en-GB" sz="2200" b="1" dirty="0">
                <a:solidFill>
                  <a:schemeClr val="tx1"/>
                </a:solidFill>
              </a:rPr>
              <a:t>Health cordon </a:t>
            </a:r>
            <a:r>
              <a:rPr lang="en-GB" sz="2200" dirty="0">
                <a:solidFill>
                  <a:schemeClr val="tx1"/>
                </a:solidFill>
              </a:rPr>
              <a:t>established to stop spread of disease.</a:t>
            </a:r>
          </a:p>
          <a:p>
            <a:pPr>
              <a:spcBef>
                <a:spcPts val="0"/>
              </a:spcBef>
            </a:pPr>
            <a:r>
              <a:rPr lang="en-GB" sz="2200" b="1" dirty="0">
                <a:solidFill>
                  <a:schemeClr val="tx1"/>
                </a:solidFill>
              </a:rPr>
              <a:t>Evacuation</a:t>
            </a:r>
            <a:r>
              <a:rPr lang="en-GB" sz="2200" dirty="0">
                <a:solidFill>
                  <a:schemeClr val="tx1"/>
                </a:solidFill>
              </a:rPr>
              <a:t> of 31,500 people.</a:t>
            </a:r>
          </a:p>
          <a:p>
            <a:pPr>
              <a:spcBef>
                <a:spcPts val="0"/>
              </a:spcBef>
            </a:pPr>
            <a:r>
              <a:rPr lang="en-GB" sz="2200" b="1" dirty="0">
                <a:solidFill>
                  <a:schemeClr val="tx1"/>
                </a:solidFill>
              </a:rPr>
              <a:t>Relief fund </a:t>
            </a:r>
            <a:r>
              <a:rPr lang="en-GB" sz="2200" dirty="0">
                <a:solidFill>
                  <a:schemeClr val="tx1"/>
                </a:solidFill>
              </a:rPr>
              <a:t>established.</a:t>
            </a:r>
          </a:p>
          <a:p>
            <a:pPr marL="0" indent="0">
              <a:spcBef>
                <a:spcPts val="0"/>
              </a:spcBef>
              <a:buNone/>
            </a:pPr>
            <a:endParaRPr lang="en-GB" sz="2200" dirty="0">
              <a:solidFill>
                <a:schemeClr val="tx1"/>
              </a:solidFill>
            </a:endParaRPr>
          </a:p>
          <a:p>
            <a:pPr marL="0" indent="0">
              <a:spcBef>
                <a:spcPts val="0"/>
              </a:spcBef>
              <a:buNone/>
            </a:pPr>
            <a:r>
              <a:rPr lang="en-GB" sz="2200" b="1" dirty="0">
                <a:solidFill>
                  <a:schemeClr val="tx1"/>
                </a:solidFill>
              </a:rPr>
              <a:t>Long-term</a:t>
            </a:r>
          </a:p>
          <a:p>
            <a:pPr>
              <a:spcBef>
                <a:spcPts val="0"/>
              </a:spcBef>
            </a:pPr>
            <a:r>
              <a:rPr lang="en-GB" sz="2200" dirty="0">
                <a:solidFill>
                  <a:schemeClr val="tx1"/>
                </a:solidFill>
              </a:rPr>
              <a:t>New </a:t>
            </a:r>
            <a:r>
              <a:rPr lang="en-GB" sz="2200" b="1" dirty="0">
                <a:solidFill>
                  <a:schemeClr val="tx1"/>
                </a:solidFill>
              </a:rPr>
              <a:t>building code </a:t>
            </a:r>
            <a:r>
              <a:rPr lang="en-GB" sz="2200" dirty="0">
                <a:solidFill>
                  <a:schemeClr val="tx1"/>
                </a:solidFill>
              </a:rPr>
              <a:t>established.</a:t>
            </a:r>
          </a:p>
          <a:p>
            <a:pPr>
              <a:spcBef>
                <a:spcPts val="0"/>
              </a:spcBef>
            </a:pPr>
            <a:r>
              <a:rPr lang="en-GB" sz="2200" b="1" dirty="0">
                <a:solidFill>
                  <a:schemeClr val="tx1"/>
                </a:solidFill>
              </a:rPr>
              <a:t>Reconstruction</a:t>
            </a:r>
            <a:r>
              <a:rPr lang="en-GB" sz="2200" dirty="0">
                <a:solidFill>
                  <a:schemeClr val="tx1"/>
                </a:solidFill>
              </a:rPr>
              <a:t> of city of Quetta.</a:t>
            </a:r>
            <a:endParaRPr lang="en-GB" sz="2200" baseline="-25000" dirty="0">
              <a:solidFill>
                <a:schemeClr val="tx1"/>
              </a:solidFill>
            </a:endParaRPr>
          </a:p>
          <a:p>
            <a:pPr>
              <a:spcBef>
                <a:spcPts val="0"/>
              </a:spcBef>
            </a:pPr>
            <a:r>
              <a:rPr lang="en-GB" sz="2200" dirty="0">
                <a:solidFill>
                  <a:schemeClr val="tx1"/>
                </a:solidFill>
              </a:rPr>
              <a:t>Relief fund and insurance</a:t>
            </a:r>
            <a:r>
              <a:rPr lang="en-GB" sz="2200" b="1" dirty="0">
                <a:solidFill>
                  <a:schemeClr val="tx1"/>
                </a:solidFill>
              </a:rPr>
              <a:t> claims assessed and paid.</a:t>
            </a:r>
          </a:p>
        </p:txBody>
      </p:sp>
      <p:sp>
        <p:nvSpPr>
          <p:cNvPr id="3" name="Title 1">
            <a:extLst>
              <a:ext uri="{FF2B5EF4-FFF2-40B4-BE49-F238E27FC236}">
                <a16:creationId xmlns:a16="http://schemas.microsoft.com/office/drawing/2014/main" id="{51F0D842-F633-0467-97A0-5734E7CBA091}"/>
              </a:ext>
            </a:extLst>
          </p:cNvPr>
          <p:cNvSpPr txBox="1">
            <a:spLocks/>
          </p:cNvSpPr>
          <p:nvPr/>
        </p:nvSpPr>
        <p:spPr>
          <a:xfrm>
            <a:off x="-13328" y="1623"/>
            <a:ext cx="12195949" cy="821042"/>
          </a:xfrm>
          <a:prstGeom prst="rect">
            <a:avLst/>
          </a:prstGeom>
          <a:solidFill>
            <a:srgbClr val="CA2703"/>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2600" b="1" dirty="0">
                <a:solidFill>
                  <a:srgbClr val="FFFFFF"/>
                </a:solidFill>
                <a:latin typeface="Cambria" panose="02040503050406030204" pitchFamily="18" charset="0"/>
                <a:ea typeface="Cambria"/>
                <a:cs typeface="Calibri" panose="020F0502020204030204" pitchFamily="34" charset="0"/>
              </a:rPr>
              <a:t>1935 Quetta Earthquake</a:t>
            </a:r>
            <a:endParaRPr lang="en-US" sz="2600" dirty="0">
              <a:solidFill>
                <a:srgbClr val="FFFFFF"/>
              </a:solidFill>
              <a:latin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878781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ight Triangle 45">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8" name="Rectangle 47">
            <a:extLst>
              <a:ext uri="{FF2B5EF4-FFF2-40B4-BE49-F238E27FC236}">
                <a16:creationId xmlns:a16="http://schemas.microsoft.com/office/drawing/2014/main" id="{4187D111-0A9D-421B-84EB-FC5811C3A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a:extLst>
              <a:ext uri="{FF2B5EF4-FFF2-40B4-BE49-F238E27FC236}">
                <a16:creationId xmlns:a16="http://schemas.microsoft.com/office/drawing/2014/main" id="{CEC7A2BB-E03E-436B-ABA5-3EBC8FB406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A6DC0849-A033-4B02-97FE-B41AD9A866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3ADCA7D-864A-49AD-B820-102F220EA7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957E947-1347-4EB3-89EB-DF85D94E26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8B5FAB9-675C-4906-A39C-BCFD689294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C524971-DA3C-4B74-A99D-95CECD50C9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DBDB683-BC6A-4522-82A5-C7457201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41560A9-0B55-472F-8261-6951E27C52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D874A14-7926-47E8-947C-904C98B0E0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3E5598F-2EAC-49C0-B77B-95438A8EDD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8993AC-196C-48AC-BCE3-3E71814D91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517F3CA-CF3E-4CD8-B001-2BDF09D767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5237402-E5C4-470B-955F-F3A8867765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315EAA5-98ED-4276-880E-4E3789CEAA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7F94794-653E-45B6-811B-8081788A0E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82DE38F-FC85-4274-8C84-8E75162E6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4AF14C3-798E-4C02-A6B4-165D003D72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53D4C15-2F93-446B-AF2D-82072EC01A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09026E7-4EC6-47AE-A989-318A5CA6BA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6DEDA5A-47AA-4ED0-897C-C0B1873B6F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061821F-242E-4E40-B305-9048634C0F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0734AE8-EEDD-4DCB-9723-087DC2EC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6DB511B-1563-4336-AFBB-D561A7C0B4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5CEC4A9-4067-4D92-A28E-EE8152717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B783B25-A3A3-45C4-B04C-A116442505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31178CD-3DE0-4C42-811C-7BC881FBF6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926C508-8BE5-4ACF-A219-09B5D995B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B58DEC2-3409-477A-84B4-A5D297FB01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EE3E226-6EDA-4FC4-B670-9590DD5CE7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BC874A8-EE7F-4F92-AAEA-40B18D939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23D647B-0C43-4C02-9BD2-A01859FD19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6DE01B-DD35-4B52-A72E-57E60E2263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3" name="Right Triangle 82">
            <a:extLst>
              <a:ext uri="{FF2B5EF4-FFF2-40B4-BE49-F238E27FC236}">
                <a16:creationId xmlns:a16="http://schemas.microsoft.com/office/drawing/2014/main" id="{218D3B53-4071-48E8-9CB1-4566DAFA0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2" y="260044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750D360B-8ABE-F6AC-86BB-F82A1B3D644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62050" y="-1554"/>
            <a:ext cx="6120571" cy="685799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45" name="Content Placeholder 2">
            <a:extLst>
              <a:ext uri="{FF2B5EF4-FFF2-40B4-BE49-F238E27FC236}">
                <a16:creationId xmlns:a16="http://schemas.microsoft.com/office/drawing/2014/main" id="{663F455B-F075-C3D1-A69E-59BB7FD0DA88}"/>
              </a:ext>
            </a:extLst>
          </p:cNvPr>
          <p:cNvSpPr>
            <a:spLocks noGrp="1"/>
          </p:cNvSpPr>
          <p:nvPr>
            <p:ph idx="1"/>
          </p:nvPr>
        </p:nvSpPr>
        <p:spPr>
          <a:xfrm>
            <a:off x="498554" y="1569109"/>
            <a:ext cx="5543835" cy="5043099"/>
          </a:xfrm>
        </p:spPr>
        <p:txBody>
          <a:bodyPr>
            <a:noAutofit/>
          </a:bodyPr>
          <a:lstStyle/>
          <a:p>
            <a:pPr>
              <a:lnSpc>
                <a:spcPct val="100000"/>
              </a:lnSpc>
            </a:pPr>
            <a:endParaRPr lang="en-GB" sz="2200" b="1" dirty="0"/>
          </a:p>
          <a:p>
            <a:pPr>
              <a:lnSpc>
                <a:spcPct val="100000"/>
              </a:lnSpc>
            </a:pPr>
            <a:endParaRPr lang="en-GB" sz="2200" dirty="0"/>
          </a:p>
          <a:p>
            <a:pPr>
              <a:lnSpc>
                <a:spcPct val="100000"/>
              </a:lnSpc>
            </a:pPr>
            <a:endParaRPr lang="en-GB" sz="2200" baseline="-25000" dirty="0"/>
          </a:p>
        </p:txBody>
      </p:sp>
      <p:sp>
        <p:nvSpPr>
          <p:cNvPr id="89" name="Content Placeholder 2">
            <a:extLst>
              <a:ext uri="{FF2B5EF4-FFF2-40B4-BE49-F238E27FC236}">
                <a16:creationId xmlns:a16="http://schemas.microsoft.com/office/drawing/2014/main" id="{012CA09F-65B1-7BCA-74B0-BAFD1AADCF84}"/>
              </a:ext>
            </a:extLst>
          </p:cNvPr>
          <p:cNvSpPr txBox="1">
            <a:spLocks/>
          </p:cNvSpPr>
          <p:nvPr/>
        </p:nvSpPr>
        <p:spPr>
          <a:xfrm>
            <a:off x="8730120" y="6612208"/>
            <a:ext cx="3478494" cy="207623"/>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dirty="0">
                <a:solidFill>
                  <a:schemeClr val="bg2"/>
                </a:solidFill>
              </a:rPr>
              <a:t>Photograph of 2005 Kashmir earthquake (Wikimedia)</a:t>
            </a:r>
            <a:endParaRPr lang="en-GB" sz="1000" baseline="-25000" dirty="0">
              <a:solidFill>
                <a:schemeClr val="bg2"/>
              </a:solidFill>
            </a:endParaRPr>
          </a:p>
        </p:txBody>
      </p:sp>
      <p:sp>
        <p:nvSpPr>
          <p:cNvPr id="2" name="Content Placeholder 2">
            <a:extLst>
              <a:ext uri="{FF2B5EF4-FFF2-40B4-BE49-F238E27FC236}">
                <a16:creationId xmlns:a16="http://schemas.microsoft.com/office/drawing/2014/main" id="{B0A8ED53-7B19-5F38-82AA-32595C47EE61}"/>
              </a:ext>
            </a:extLst>
          </p:cNvPr>
          <p:cNvSpPr txBox="1">
            <a:spLocks/>
          </p:cNvSpPr>
          <p:nvPr/>
        </p:nvSpPr>
        <p:spPr>
          <a:xfrm>
            <a:off x="597420" y="1572213"/>
            <a:ext cx="5411330" cy="4942353"/>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solidFill>
                  <a:schemeClr val="tx1"/>
                </a:solidFill>
              </a:rPr>
              <a:t>Pakistan gained </a:t>
            </a:r>
            <a:r>
              <a:rPr lang="en-GB" sz="2200" b="1" dirty="0">
                <a:solidFill>
                  <a:schemeClr val="tx1"/>
                </a:solidFill>
              </a:rPr>
              <a:t>independence</a:t>
            </a:r>
            <a:r>
              <a:rPr lang="en-GB" sz="2200" dirty="0">
                <a:solidFill>
                  <a:schemeClr val="tx1"/>
                </a:solidFill>
              </a:rPr>
              <a:t> from the British Empire in 1947.</a:t>
            </a:r>
          </a:p>
          <a:p>
            <a:r>
              <a:rPr lang="en-GB" sz="2200" dirty="0">
                <a:solidFill>
                  <a:schemeClr val="tx1"/>
                </a:solidFill>
              </a:rPr>
              <a:t>The </a:t>
            </a:r>
            <a:r>
              <a:rPr lang="en-GB" sz="2200" b="1" dirty="0">
                <a:solidFill>
                  <a:schemeClr val="tx1"/>
                </a:solidFill>
              </a:rPr>
              <a:t>Geological Survey of Pakistan</a:t>
            </a:r>
            <a:r>
              <a:rPr lang="en-GB" sz="2200" dirty="0">
                <a:solidFill>
                  <a:schemeClr val="tx1"/>
                </a:solidFill>
              </a:rPr>
              <a:t> was established in 1947.</a:t>
            </a:r>
          </a:p>
          <a:p>
            <a:r>
              <a:rPr lang="en-GB" sz="2200" dirty="0">
                <a:solidFill>
                  <a:schemeClr val="tx1"/>
                </a:solidFill>
              </a:rPr>
              <a:t>Since 1947, </a:t>
            </a:r>
            <a:r>
              <a:rPr lang="en-GB" sz="2200" b="1" dirty="0">
                <a:solidFill>
                  <a:schemeClr val="tx1"/>
                </a:solidFill>
              </a:rPr>
              <a:t>Pakistani geographers </a:t>
            </a:r>
            <a:r>
              <a:rPr lang="en-GB" sz="2200" dirty="0">
                <a:solidFill>
                  <a:schemeClr val="tx1"/>
                </a:solidFill>
              </a:rPr>
              <a:t>have played an important role in:</a:t>
            </a:r>
          </a:p>
          <a:p>
            <a:pPr lvl="1"/>
            <a:r>
              <a:rPr lang="en-GB" sz="2000" b="1" dirty="0">
                <a:solidFill>
                  <a:schemeClr val="tx1"/>
                </a:solidFill>
              </a:rPr>
              <a:t>Understanding </a:t>
            </a:r>
            <a:r>
              <a:rPr lang="en-GB" sz="2000" dirty="0">
                <a:solidFill>
                  <a:schemeClr val="tx1"/>
                </a:solidFill>
              </a:rPr>
              <a:t>earthquakes</a:t>
            </a:r>
          </a:p>
          <a:p>
            <a:pPr lvl="1"/>
            <a:r>
              <a:rPr lang="en-GB" sz="2000" b="1" dirty="0">
                <a:solidFill>
                  <a:schemeClr val="tx1"/>
                </a:solidFill>
              </a:rPr>
              <a:t>Managing the risk </a:t>
            </a:r>
            <a:r>
              <a:rPr lang="en-GB" sz="2000" dirty="0">
                <a:solidFill>
                  <a:schemeClr val="tx1"/>
                </a:solidFill>
              </a:rPr>
              <a:t>of earthquakes</a:t>
            </a:r>
          </a:p>
          <a:p>
            <a:r>
              <a:rPr lang="en-GB" sz="2200" dirty="0">
                <a:solidFill>
                  <a:schemeClr val="tx1"/>
                </a:solidFill>
              </a:rPr>
              <a:t>Pakistan received </a:t>
            </a:r>
            <a:r>
              <a:rPr lang="en-GB" sz="2200" b="1" dirty="0">
                <a:solidFill>
                  <a:schemeClr val="tx1"/>
                </a:solidFill>
              </a:rPr>
              <a:t>international aid </a:t>
            </a:r>
            <a:r>
              <a:rPr lang="en-GB" sz="2200" dirty="0">
                <a:solidFill>
                  <a:schemeClr val="tx1"/>
                </a:solidFill>
              </a:rPr>
              <a:t>to support response to 2005 Kashmir earthquake.</a:t>
            </a:r>
          </a:p>
        </p:txBody>
      </p:sp>
      <p:sp>
        <p:nvSpPr>
          <p:cNvPr id="5" name="Title 1">
            <a:extLst>
              <a:ext uri="{FF2B5EF4-FFF2-40B4-BE49-F238E27FC236}">
                <a16:creationId xmlns:a16="http://schemas.microsoft.com/office/drawing/2014/main" id="{C61BBC2E-2223-5382-DEA5-EA96714EECB1}"/>
              </a:ext>
            </a:extLst>
          </p:cNvPr>
          <p:cNvSpPr txBox="1">
            <a:spLocks/>
          </p:cNvSpPr>
          <p:nvPr/>
        </p:nvSpPr>
        <p:spPr>
          <a:xfrm>
            <a:off x="-13328" y="1623"/>
            <a:ext cx="12195949" cy="821042"/>
          </a:xfrm>
          <a:prstGeom prst="rect">
            <a:avLst/>
          </a:prstGeom>
          <a:solidFill>
            <a:srgbClr val="CA2703"/>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2600" b="1" dirty="0">
                <a:solidFill>
                  <a:srgbClr val="FFFFFF"/>
                </a:solidFill>
                <a:latin typeface="Cambria" panose="02040503050406030204" pitchFamily="18" charset="0"/>
                <a:ea typeface="Cambria"/>
                <a:cs typeface="Calibri" panose="020F0502020204030204" pitchFamily="34" charset="0"/>
              </a:rPr>
              <a:t>Earthquakes After Independence</a:t>
            </a:r>
            <a:endParaRPr lang="en-US" sz="2600" dirty="0">
              <a:solidFill>
                <a:srgbClr val="FFFFFF"/>
              </a:solidFill>
              <a:latin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977806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ight Triangle 45">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8" name="Rectangle 47">
            <a:extLst>
              <a:ext uri="{FF2B5EF4-FFF2-40B4-BE49-F238E27FC236}">
                <a16:creationId xmlns:a16="http://schemas.microsoft.com/office/drawing/2014/main" id="{4187D111-0A9D-421B-84EB-FC5811C3A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a:extLst>
              <a:ext uri="{FF2B5EF4-FFF2-40B4-BE49-F238E27FC236}">
                <a16:creationId xmlns:a16="http://schemas.microsoft.com/office/drawing/2014/main" id="{CEC7A2BB-E03E-436B-ABA5-3EBC8FB406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A6DC0849-A033-4B02-97FE-B41AD9A866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3ADCA7D-864A-49AD-B820-102F220EA7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957E947-1347-4EB3-89EB-DF85D94E26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8B5FAB9-675C-4906-A39C-BCFD689294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C524971-DA3C-4B74-A99D-95CECD50C9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DBDB683-BC6A-4522-82A5-C7457201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41560A9-0B55-472F-8261-6951E27C52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D874A14-7926-47E8-947C-904C98B0E0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3E5598F-2EAC-49C0-B77B-95438A8EDD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8993AC-196C-48AC-BCE3-3E71814D91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517F3CA-CF3E-4CD8-B001-2BDF09D767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5237402-E5C4-470B-955F-F3A8867765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315EAA5-98ED-4276-880E-4E3789CEAA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7F94794-653E-45B6-811B-8081788A0E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82DE38F-FC85-4274-8C84-8E75162E6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4AF14C3-798E-4C02-A6B4-165D003D72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53D4C15-2F93-446B-AF2D-82072EC01A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09026E7-4EC6-47AE-A989-318A5CA6BA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6DEDA5A-47AA-4ED0-897C-C0B1873B6F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061821F-242E-4E40-B305-9048634C0F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0734AE8-EEDD-4DCB-9723-087DC2EC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6DB511B-1563-4336-AFBB-D561A7C0B4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5CEC4A9-4067-4D92-A28E-EE8152717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B783B25-A3A3-45C4-B04C-A116442505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31178CD-3DE0-4C42-811C-7BC881FBF6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926C508-8BE5-4ACF-A219-09B5D995B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B58DEC2-3409-477A-84B4-A5D297FB01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EE3E226-6EDA-4FC4-B670-9590DD5CE7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BC874A8-EE7F-4F92-AAEA-40B18D939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23D647B-0C43-4C02-9BD2-A01859FD19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6DE01B-DD35-4B52-A72E-57E60E2263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3" name="Right Triangle 82">
            <a:extLst>
              <a:ext uri="{FF2B5EF4-FFF2-40B4-BE49-F238E27FC236}">
                <a16:creationId xmlns:a16="http://schemas.microsoft.com/office/drawing/2014/main" id="{218D3B53-4071-48E8-9CB1-4566DAFA0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2" y="260044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750D360B-8ABE-F6AC-86BB-F82A1B3D644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62050" y="-1554"/>
            <a:ext cx="6120571" cy="685799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45" name="Content Placeholder 2">
            <a:extLst>
              <a:ext uri="{FF2B5EF4-FFF2-40B4-BE49-F238E27FC236}">
                <a16:creationId xmlns:a16="http://schemas.microsoft.com/office/drawing/2014/main" id="{663F455B-F075-C3D1-A69E-59BB7FD0DA88}"/>
              </a:ext>
            </a:extLst>
          </p:cNvPr>
          <p:cNvSpPr>
            <a:spLocks noGrp="1"/>
          </p:cNvSpPr>
          <p:nvPr>
            <p:ph idx="1"/>
          </p:nvPr>
        </p:nvSpPr>
        <p:spPr>
          <a:xfrm>
            <a:off x="217575" y="3174323"/>
            <a:ext cx="5766080" cy="3625990"/>
          </a:xfrm>
        </p:spPr>
        <p:txBody>
          <a:bodyPr>
            <a:noAutofit/>
          </a:bodyPr>
          <a:lstStyle/>
          <a:p>
            <a:pPr lvl="0">
              <a:spcBef>
                <a:spcPts val="0"/>
              </a:spcBef>
            </a:pPr>
            <a:r>
              <a:rPr lang="en-GB" sz="2200" kern="100" dirty="0">
                <a:solidFill>
                  <a:schemeClr val="tx1"/>
                </a:solidFill>
                <a:effectLst/>
                <a:ea typeface="Times New Roman" panose="02020603050405020304" pitchFamily="18" charset="0"/>
                <a:cs typeface="Arial" panose="020B0604020202020204" pitchFamily="34" charset="0"/>
              </a:rPr>
              <a:t>Studied at </a:t>
            </a:r>
            <a:r>
              <a:rPr lang="en-GB" sz="2200" b="1" kern="100" dirty="0">
                <a:solidFill>
                  <a:schemeClr val="tx1"/>
                </a:solidFill>
                <a:effectLst/>
                <a:ea typeface="Times New Roman" panose="02020603050405020304" pitchFamily="18" charset="0"/>
                <a:cs typeface="Arial" panose="020B0604020202020204" pitchFamily="34" charset="0"/>
              </a:rPr>
              <a:t>Aligarh Muslim University</a:t>
            </a:r>
            <a:r>
              <a:rPr lang="en-GB" sz="2200" kern="100" dirty="0">
                <a:solidFill>
                  <a:schemeClr val="tx1"/>
                </a:solidFill>
                <a:effectLst/>
                <a:ea typeface="Times New Roman" panose="02020603050405020304" pitchFamily="18" charset="0"/>
                <a:cs typeface="Arial" panose="020B0604020202020204" pitchFamily="34" charset="0"/>
              </a:rPr>
              <a:t>, British India in 1940s.</a:t>
            </a:r>
          </a:p>
          <a:p>
            <a:pPr lvl="0">
              <a:spcBef>
                <a:spcPts val="0"/>
              </a:spcBef>
            </a:pPr>
            <a:r>
              <a:rPr lang="en-GB" sz="2200" kern="100" dirty="0">
                <a:solidFill>
                  <a:schemeClr val="tx1"/>
                </a:solidFill>
                <a:effectLst/>
                <a:ea typeface="Times New Roman" panose="02020603050405020304" pitchFamily="18" charset="0"/>
                <a:cs typeface="Arial" panose="020B0604020202020204" pitchFamily="34" charset="0"/>
              </a:rPr>
              <a:t>Completed PhD at </a:t>
            </a:r>
            <a:r>
              <a:rPr lang="en-GB" sz="2200" b="1" kern="100" dirty="0">
                <a:solidFill>
                  <a:schemeClr val="tx1"/>
                </a:solidFill>
                <a:effectLst/>
                <a:ea typeface="Times New Roman" panose="02020603050405020304" pitchFamily="18" charset="0"/>
                <a:cs typeface="Arial" panose="020B0604020202020204" pitchFamily="34" charset="0"/>
              </a:rPr>
              <a:t>University of St. Andrews</a:t>
            </a:r>
            <a:r>
              <a:rPr lang="en-GB" sz="2200" kern="100" dirty="0">
                <a:solidFill>
                  <a:schemeClr val="tx1"/>
                </a:solidFill>
                <a:effectLst/>
                <a:ea typeface="Times New Roman" panose="02020603050405020304" pitchFamily="18" charset="0"/>
                <a:cs typeface="Arial" panose="020B0604020202020204" pitchFamily="34" charset="0"/>
              </a:rPr>
              <a:t>, UK in 1960s.</a:t>
            </a:r>
          </a:p>
          <a:p>
            <a:pPr lvl="0">
              <a:spcBef>
                <a:spcPts val="0"/>
              </a:spcBef>
            </a:pPr>
            <a:r>
              <a:rPr lang="en-GB" sz="2200" kern="100" dirty="0">
                <a:solidFill>
                  <a:schemeClr val="tx1"/>
                </a:solidFill>
                <a:ea typeface="Times New Roman" panose="02020603050405020304" pitchFamily="18" charset="0"/>
                <a:cs typeface="Arial" panose="020B0604020202020204" pitchFamily="34" charset="0"/>
              </a:rPr>
              <a:t>Establishes </a:t>
            </a:r>
            <a:r>
              <a:rPr lang="en-GB" sz="2200" b="1" dirty="0">
                <a:solidFill>
                  <a:schemeClr val="tx1"/>
                </a:solidFill>
              </a:rPr>
              <a:t>National Centre of Excellence in Geology</a:t>
            </a:r>
            <a:r>
              <a:rPr lang="en-GB" sz="2200" dirty="0">
                <a:solidFill>
                  <a:schemeClr val="tx1"/>
                </a:solidFill>
              </a:rPr>
              <a:t>, Pakistan, in 1970s.</a:t>
            </a:r>
            <a:endParaRPr lang="en-GB" sz="2200" kern="100" dirty="0">
              <a:solidFill>
                <a:schemeClr val="tx1"/>
              </a:solidFill>
              <a:effectLst/>
              <a:ea typeface="Times New Roman" panose="02020603050405020304" pitchFamily="18" charset="0"/>
              <a:cs typeface="Arial" panose="020B0604020202020204" pitchFamily="34" charset="0"/>
            </a:endParaRPr>
          </a:p>
          <a:p>
            <a:pPr lvl="0">
              <a:spcBef>
                <a:spcPts val="0"/>
              </a:spcBef>
            </a:pPr>
            <a:r>
              <a:rPr lang="en-GB" sz="2200" kern="100" dirty="0">
                <a:solidFill>
                  <a:schemeClr val="tx1"/>
                </a:solidFill>
                <a:ea typeface="Times New Roman" panose="02020603050405020304" pitchFamily="18" charset="0"/>
                <a:cs typeface="Arial" panose="020B0604020202020204" pitchFamily="34" charset="0"/>
              </a:rPr>
              <a:t>Collaborated with </a:t>
            </a:r>
            <a:r>
              <a:rPr lang="en-GB" sz="2200" b="1" kern="100" dirty="0">
                <a:solidFill>
                  <a:schemeClr val="tx1"/>
                </a:solidFill>
                <a:ea typeface="Times New Roman" panose="02020603050405020304" pitchFamily="18" charset="0"/>
                <a:cs typeface="Arial" panose="020B0604020202020204" pitchFamily="34" charset="0"/>
              </a:rPr>
              <a:t>international organisations</a:t>
            </a:r>
            <a:r>
              <a:rPr lang="en-GB" sz="2200" kern="100" dirty="0">
                <a:solidFill>
                  <a:schemeClr val="tx1"/>
                </a:solidFill>
                <a:ea typeface="Times New Roman" panose="02020603050405020304" pitchFamily="18" charset="0"/>
                <a:cs typeface="Arial" panose="020B0604020202020204" pitchFamily="34" charset="0"/>
              </a:rPr>
              <a:t> to increase funding and education.</a:t>
            </a:r>
            <a:endParaRPr lang="en-GB" sz="2200" kern="100" dirty="0">
              <a:solidFill>
                <a:schemeClr val="tx1"/>
              </a:solidFill>
              <a:effectLst/>
              <a:ea typeface="Times New Roman" panose="02020603050405020304" pitchFamily="18" charset="0"/>
              <a:cs typeface="Times New Roman" panose="02020603050405020304" pitchFamily="18" charset="0"/>
            </a:endParaRPr>
          </a:p>
        </p:txBody>
      </p:sp>
      <p:sp>
        <p:nvSpPr>
          <p:cNvPr id="89" name="Content Placeholder 2">
            <a:extLst>
              <a:ext uri="{FF2B5EF4-FFF2-40B4-BE49-F238E27FC236}">
                <a16:creationId xmlns:a16="http://schemas.microsoft.com/office/drawing/2014/main" id="{012CA09F-65B1-7BCA-74B0-BAFD1AADCF84}"/>
              </a:ext>
            </a:extLst>
          </p:cNvPr>
          <p:cNvSpPr txBox="1">
            <a:spLocks/>
          </p:cNvSpPr>
          <p:nvPr/>
        </p:nvSpPr>
        <p:spPr>
          <a:xfrm>
            <a:off x="8825501" y="6606286"/>
            <a:ext cx="3383112" cy="213552"/>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i="1" baseline="-25000" dirty="0">
                <a:solidFill>
                  <a:schemeClr val="bg2"/>
                </a:solidFill>
              </a:rPr>
              <a:t>Geology of the Himalaya </a:t>
            </a:r>
            <a:r>
              <a:rPr lang="en-GB" sz="1000" baseline="-25000" dirty="0">
                <a:solidFill>
                  <a:schemeClr val="bg2"/>
                </a:solidFill>
              </a:rPr>
              <a:t>by R. A. Khan </a:t>
            </a:r>
            <a:r>
              <a:rPr lang="en-GB" sz="1000" baseline="-25000" dirty="0" err="1">
                <a:solidFill>
                  <a:schemeClr val="bg2"/>
                </a:solidFill>
              </a:rPr>
              <a:t>Tahirkheli</a:t>
            </a:r>
            <a:r>
              <a:rPr lang="en-GB" sz="1000" baseline="-25000" dirty="0">
                <a:solidFill>
                  <a:schemeClr val="bg2"/>
                </a:solidFill>
              </a:rPr>
              <a:t> (Royal Geographical Society)</a:t>
            </a:r>
            <a:endParaRPr lang="en-GB" sz="1000" i="1" baseline="-25000" dirty="0">
              <a:solidFill>
                <a:schemeClr val="bg2"/>
              </a:solidFill>
            </a:endParaRPr>
          </a:p>
        </p:txBody>
      </p:sp>
      <p:pic>
        <p:nvPicPr>
          <p:cNvPr id="7" name="Picture 6">
            <a:extLst>
              <a:ext uri="{FF2B5EF4-FFF2-40B4-BE49-F238E27FC236}">
                <a16:creationId xmlns:a16="http://schemas.microsoft.com/office/drawing/2014/main" id="{06DB6ADB-C100-580F-7F1F-B341FD3D663F}"/>
              </a:ext>
            </a:extLst>
          </p:cNvPr>
          <p:cNvPicPr>
            <a:picLocks noChangeAspect="1"/>
          </p:cNvPicPr>
          <p:nvPr/>
        </p:nvPicPr>
        <p:blipFill>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l="12925" r="12925"/>
          <a:stretch/>
        </p:blipFill>
        <p:spPr>
          <a:xfrm>
            <a:off x="555209" y="359420"/>
            <a:ext cx="2874578" cy="2763915"/>
          </a:xfrm>
          <a:prstGeom prst="ellipse">
            <a:avLst/>
          </a:prstGeom>
        </p:spPr>
      </p:pic>
      <p:sp>
        <p:nvSpPr>
          <p:cNvPr id="9" name="Title 1">
            <a:extLst>
              <a:ext uri="{FF2B5EF4-FFF2-40B4-BE49-F238E27FC236}">
                <a16:creationId xmlns:a16="http://schemas.microsoft.com/office/drawing/2014/main" id="{5E4489D0-94EF-C8C2-6D95-3FE333DF21E5}"/>
              </a:ext>
            </a:extLst>
          </p:cNvPr>
          <p:cNvSpPr>
            <a:spLocks noGrp="1"/>
          </p:cNvSpPr>
          <p:nvPr>
            <p:ph type="title"/>
          </p:nvPr>
        </p:nvSpPr>
        <p:spPr>
          <a:xfrm>
            <a:off x="3471702" y="1308466"/>
            <a:ext cx="3004757" cy="629912"/>
          </a:xfrm>
        </p:spPr>
        <p:txBody>
          <a:bodyPr anchor="ctr">
            <a:noAutofit/>
          </a:bodyPr>
          <a:lstStyle/>
          <a:p>
            <a:pPr algn="ctr"/>
            <a:r>
              <a:rPr lang="en-GB" sz="3000" b="1" dirty="0">
                <a:solidFill>
                  <a:schemeClr val="tx1"/>
                </a:solidFill>
              </a:rPr>
              <a:t>Rashid Ahmed Khan </a:t>
            </a:r>
            <a:r>
              <a:rPr lang="en-GB" sz="3000" b="1" dirty="0" err="1">
                <a:solidFill>
                  <a:schemeClr val="tx1"/>
                </a:solidFill>
              </a:rPr>
              <a:t>Tahirkheli</a:t>
            </a:r>
            <a:endParaRPr lang="en-GB" sz="2500" b="1" dirty="0">
              <a:solidFill>
                <a:schemeClr val="tx1"/>
              </a:solidFill>
            </a:endParaRPr>
          </a:p>
        </p:txBody>
      </p:sp>
    </p:spTree>
    <p:extLst>
      <p:ext uri="{BB962C8B-B14F-4D97-AF65-F5344CB8AC3E}">
        <p14:creationId xmlns:p14="http://schemas.microsoft.com/office/powerpoint/2010/main" val="4250864308"/>
      </p:ext>
    </p:extLst>
  </p:cSld>
  <p:clrMapOvr>
    <a:masterClrMapping/>
  </p:clrMapOvr>
</p:sld>
</file>

<file path=ppt/theme/theme1.xml><?xml version="1.0" encoding="utf-8"?>
<a:theme xmlns:a="http://schemas.openxmlformats.org/drawingml/2006/main" name="CosineVTI">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Custom 50">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ineVTI" id="{4F4449D5-5E9D-4D83-9E2A-939F9CF20276}" vid="{03166EA1-370F-4321-A61E-8851365B43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1576</TotalTime>
  <Words>1725</Words>
  <Application>Microsoft Macintosh PowerPoint</Application>
  <PresentationFormat>Widescreen</PresentationFormat>
  <Paragraphs>221</Paragraphs>
  <Slides>10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AQAChevinPro</vt:lpstr>
      <vt:lpstr>Arial</vt:lpstr>
      <vt:lpstr>ArialMT</vt:lpstr>
      <vt:lpstr>Bahnschrift</vt:lpstr>
      <vt:lpstr>Bahnschrift SemiLight</vt:lpstr>
      <vt:lpstr>Calibri</vt:lpstr>
      <vt:lpstr>Cambria</vt:lpstr>
      <vt:lpstr>Grandview</vt:lpstr>
      <vt:lpstr>Wingdings</vt:lpstr>
      <vt:lpstr>CosineVTI</vt:lpstr>
      <vt:lpstr>Tectonic Hazards</vt:lpstr>
      <vt:lpstr>PowerPoint Presentation</vt:lpstr>
      <vt:lpstr>PowerPoint Presentation</vt:lpstr>
      <vt:lpstr>PowerPoint Presentation</vt:lpstr>
      <vt:lpstr> Effects</vt:lpstr>
      <vt:lpstr>PowerPoint Presentation</vt:lpstr>
      <vt:lpstr> Responses</vt:lpstr>
      <vt:lpstr>PowerPoint Presentation</vt:lpstr>
      <vt:lpstr>Rashid Ahmed Khan Tahirkheli</vt:lpstr>
      <vt:lpstr>Ali Hamza Kazmi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Tectonic Hazards GCSE Geography</dc:title>
  <dc:subject/>
  <dc:creator>Environment and Empire</dc:creator>
  <cp:keywords/>
  <dc:description>https://environmentandempire.org.uk/</dc:description>
  <cp:lastModifiedBy>Poskett, James</cp:lastModifiedBy>
  <cp:revision>293</cp:revision>
  <dcterms:created xsi:type="dcterms:W3CDTF">2023-05-17T10:52:34Z</dcterms:created>
  <dcterms:modified xsi:type="dcterms:W3CDTF">2023-10-10T14:56:49Z</dcterms:modified>
  <cp:category/>
</cp:coreProperties>
</file>