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2" r:id="rId2"/>
    <p:sldId id="269" r:id="rId3"/>
    <p:sldId id="257" r:id="rId4"/>
    <p:sldId id="260" r:id="rId5"/>
    <p:sldId id="270" r:id="rId6"/>
    <p:sldId id="271"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p:restoredTop sz="39592"/>
  </p:normalViewPr>
  <p:slideViewPr>
    <p:cSldViewPr snapToGrid="0">
      <p:cViewPr varScale="1">
        <p:scale>
          <a:sx n="46" d="100"/>
          <a:sy n="46" d="100"/>
        </p:scale>
        <p:origin x="34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from Malaysia, or with family in Malaysia, may have been personally affected by the events described in this case.</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A-Level Geography</a:t>
            </a:r>
          </a:p>
          <a:p>
            <a:r>
              <a:rPr lang="en-GB" sz="1800" b="1" dirty="0">
                <a:solidFill>
                  <a:srgbClr val="512D8E"/>
                </a:solidFill>
                <a:effectLst/>
                <a:latin typeface="ArialMT"/>
              </a:rPr>
              <a:t>3.1.6.3 </a:t>
            </a:r>
            <a:r>
              <a:rPr lang="en-GB" sz="1800" b="1" dirty="0">
                <a:solidFill>
                  <a:srgbClr val="512D8E"/>
                </a:solidFill>
                <a:effectLst/>
                <a:latin typeface="AQAChevinPro"/>
              </a:rPr>
              <a:t>Biomes</a:t>
            </a:r>
            <a:br>
              <a:rPr lang="en-GB" sz="1800" b="0" dirty="0">
                <a:solidFill>
                  <a:srgbClr val="512D8E"/>
                </a:solidFill>
                <a:effectLst/>
                <a:latin typeface="AQAChevinPro"/>
              </a:rPr>
            </a:br>
            <a:r>
              <a:rPr lang="en-GB" sz="1800" dirty="0">
                <a:effectLst/>
                <a:latin typeface="ArialMT"/>
              </a:rPr>
              <a:t>The nature of two contrasting biomes: </a:t>
            </a:r>
            <a:r>
              <a:rPr lang="en-GB" sz="1800" b="1" dirty="0">
                <a:effectLst/>
                <a:latin typeface="ArialMT"/>
              </a:rPr>
              <a:t>tropical rainforest </a:t>
            </a:r>
            <a:r>
              <a:rPr lang="en-GB" sz="1800" dirty="0">
                <a:effectLst/>
                <a:latin typeface="ArialMT"/>
              </a:rPr>
              <a:t>and savanna grassland to include: </a:t>
            </a:r>
            <a:endParaRPr lang="en-GB" dirty="0"/>
          </a:p>
          <a:p>
            <a:pPr>
              <a:buFont typeface="Arial" panose="020B0604020202020204" pitchFamily="34" charset="0"/>
              <a:buChar char="•"/>
            </a:pPr>
            <a:r>
              <a:rPr lang="en-GB" sz="1800" dirty="0">
                <a:effectLst/>
                <a:latin typeface="ArialMT"/>
              </a:rPr>
              <a:t>the main characteristics of each biome </a:t>
            </a:r>
          </a:p>
          <a:p>
            <a:pPr>
              <a:buFont typeface="Arial" panose="020B0604020202020204" pitchFamily="34" charset="0"/>
              <a:buChar char="•"/>
            </a:pPr>
            <a:r>
              <a:rPr lang="en-GB" sz="1800" dirty="0">
                <a:effectLst/>
                <a:latin typeface="ArialMT"/>
              </a:rPr>
              <a:t>ecological responses to the climate, soil and soil moisture budget – adaptations by flora and </a:t>
            </a:r>
          </a:p>
          <a:p>
            <a:pPr>
              <a:buFont typeface="Arial" panose="020B0604020202020204" pitchFamily="34" charset="0"/>
              <a:buChar char="•"/>
            </a:pPr>
            <a:r>
              <a:rPr lang="en-GB" sz="1800" dirty="0">
                <a:effectLst/>
                <a:latin typeface="ArialMT"/>
              </a:rPr>
              <a:t>fauna </a:t>
            </a:r>
          </a:p>
          <a:p>
            <a:pPr>
              <a:buFont typeface="Arial" panose="020B0604020202020204" pitchFamily="34" charset="0"/>
              <a:buChar char="•"/>
            </a:pPr>
            <a:r>
              <a:rPr lang="en-GB" sz="1800" dirty="0">
                <a:effectLst/>
                <a:latin typeface="ArialMT"/>
              </a:rPr>
              <a:t>human activity and its impact on each biome </a:t>
            </a:r>
          </a:p>
          <a:p>
            <a:pPr>
              <a:buFont typeface="Arial" panose="020B0604020202020204" pitchFamily="34" charset="0"/>
              <a:buChar char="•"/>
            </a:pPr>
            <a:r>
              <a:rPr lang="en-GB" sz="1800" dirty="0">
                <a:effectLst/>
                <a:latin typeface="ArialMT"/>
              </a:rPr>
              <a:t>typical development issues in each biome to include changes in population, economic </a:t>
            </a:r>
          </a:p>
          <a:p>
            <a:pPr>
              <a:buFont typeface="Arial" panose="020B0604020202020204" pitchFamily="34" charset="0"/>
              <a:buChar char="•"/>
            </a:pPr>
            <a:r>
              <a:rPr lang="en-GB" sz="18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1800" dirty="0">
              <a:solidFill>
                <a:srgbClr val="512D8E"/>
              </a:solidFill>
              <a:effectLst/>
              <a:latin typeface="ArialMT"/>
            </a:endParaRPr>
          </a:p>
          <a:p>
            <a:pPr>
              <a:buFont typeface="Arial" panose="020B0604020202020204" pitchFamily="34" charset="0"/>
              <a:buNone/>
            </a:pPr>
            <a:r>
              <a:rPr lang="en-GB" sz="1800" b="1" dirty="0">
                <a:solidFill>
                  <a:srgbClr val="512D8E"/>
                </a:solidFill>
                <a:effectLst/>
                <a:latin typeface="ArialMT"/>
              </a:rPr>
              <a:t>3.1.1.2 </a:t>
            </a:r>
            <a:r>
              <a:rPr lang="en-GB" sz="1800" b="1" dirty="0">
                <a:solidFill>
                  <a:srgbClr val="512D8E"/>
                </a:solidFill>
                <a:effectLst/>
                <a:latin typeface="AQAChevinPro"/>
              </a:rPr>
              <a:t>The water cycle</a:t>
            </a:r>
            <a:endParaRPr lang="en-GB" sz="1800" b="1" dirty="0">
              <a:solidFill>
                <a:srgbClr val="512D8E"/>
              </a:solidFill>
              <a:effectLst/>
              <a:latin typeface="ArialMT"/>
            </a:endParaRPr>
          </a:p>
          <a:p>
            <a:pPr>
              <a:buFont typeface="Arial" panose="020B0604020202020204" pitchFamily="34" charset="0"/>
              <a:buNone/>
            </a:pPr>
            <a:r>
              <a:rPr lang="en-GB" sz="1800" dirty="0">
                <a:effectLst/>
                <a:latin typeface="ArialMT"/>
              </a:rPr>
              <a:t>Changes in the water cycle over time to include natural variation including storm events, seasonal changes and human impact including farming practices, land use change and water abstraction. </a:t>
            </a:r>
            <a:endParaRPr lang="en-GB" sz="2800" dirty="0"/>
          </a:p>
          <a:p>
            <a:pPr>
              <a:buFont typeface="Arial" panose="020B0604020202020204" pitchFamily="34" charset="0"/>
              <a:buChar char="•"/>
            </a:pPr>
            <a:endParaRPr lang="en-GB" sz="1800" dirty="0">
              <a:effectLst/>
              <a:latin typeface="ArialMT"/>
            </a:endParaRPr>
          </a:p>
          <a:p>
            <a:r>
              <a:rPr lang="en-GB" sz="1800" b="1" dirty="0">
                <a:solidFill>
                  <a:srgbClr val="512D8E"/>
                </a:solidFill>
                <a:effectLst/>
                <a:latin typeface="ArialMT"/>
              </a:rPr>
              <a:t>3.1.1.6 </a:t>
            </a:r>
            <a:r>
              <a:rPr lang="en-GB" sz="1800" b="1" dirty="0">
                <a:solidFill>
                  <a:srgbClr val="512D8E"/>
                </a:solidFill>
                <a:effectLst/>
                <a:latin typeface="AQAChevinPro"/>
              </a:rPr>
              <a:t>Case studies</a:t>
            </a:r>
            <a:br>
              <a:rPr lang="en-GB" sz="1800" b="0" dirty="0">
                <a:solidFill>
                  <a:srgbClr val="512D8E"/>
                </a:solidFill>
                <a:effectLst/>
                <a:latin typeface="AQAChevinPro"/>
              </a:rPr>
            </a:br>
            <a:r>
              <a:rPr lang="en-GB" sz="1800" b="0" dirty="0">
                <a:effectLst/>
                <a:latin typeface="Arial" panose="020B0604020202020204" pitchFamily="34" charset="0"/>
              </a:rPr>
              <a:t>Case study </a:t>
            </a:r>
            <a:r>
              <a:rPr lang="en-GB" sz="1800" dirty="0">
                <a:effectLst/>
                <a:latin typeface="ArialMT"/>
              </a:rPr>
              <a:t>of a tropical rainforest setting to illustrate and analyse key themes in water and carbon cycles and their relationship to environmental change and human activity. </a:t>
            </a:r>
            <a:endParaRPr lang="en-GB" dirty="0"/>
          </a:p>
          <a:p>
            <a:endParaRPr lang="en-GB" dirty="0"/>
          </a:p>
          <a:p>
            <a:r>
              <a:rPr lang="en-GB" sz="1200" b="1" u="sng" dirty="0">
                <a:effectLst/>
                <a:latin typeface="ArialMT"/>
              </a:rPr>
              <a:t>COPYRIGHT AND TERMS</a:t>
            </a:r>
          </a:p>
          <a:p>
            <a:r>
              <a:rPr lang="en-GB" sz="1200" b="0" u="none" dirty="0">
                <a:effectLst/>
                <a:latin typeface="ArialMT"/>
              </a:rPr>
              <a:t>All content is provided under the Creative Commons Attribution 4.0 license: https://</a:t>
            </a:r>
            <a:r>
              <a:rPr lang="en-GB" sz="1200" b="0" u="none" dirty="0" err="1">
                <a:effectLst/>
                <a:latin typeface="ArialMT"/>
              </a:rPr>
              <a:t>creativecommons.org</a:t>
            </a:r>
            <a:r>
              <a:rPr lang="en-GB" sz="1200" b="0" u="none" dirty="0">
                <a:effectLst/>
                <a:latin typeface="ArialMT"/>
              </a:rPr>
              <a:t>/licenses/by/4.0/ </a:t>
            </a:r>
          </a:p>
          <a:p>
            <a:r>
              <a:rPr lang="en-GB" sz="1200" b="0" u="none" dirty="0">
                <a:effectLst/>
                <a:latin typeface="ArialMT"/>
              </a:rPr>
              <a:t>Images rights are held by respective copyright holders</a:t>
            </a:r>
          </a:p>
          <a:p>
            <a:endParaRPr lang="en-GB" sz="1200" b="0" u="none" dirty="0">
              <a:effectLst/>
              <a:latin typeface="ArialMT"/>
            </a:endParaRPr>
          </a:p>
          <a:p>
            <a:r>
              <a:rPr lang="en-GB" sz="1200" b="0" u="none" dirty="0">
                <a:effectLst/>
                <a:latin typeface="ArialMT"/>
              </a:rPr>
              <a:t>For further information about the project, please see https://</a:t>
            </a:r>
            <a:r>
              <a:rPr lang="en-GB" sz="1200" b="0" u="none" dirty="0" err="1">
                <a:effectLst/>
                <a:latin typeface="ArialMT"/>
              </a:rPr>
              <a:t>environmentandempire.org.uk</a:t>
            </a:r>
            <a:r>
              <a:rPr lang="en-GB" sz="1200" b="0" u="none" dirty="0">
                <a:effectLst/>
                <a:latin typeface="ArialMT"/>
              </a:rPr>
              <a:t>/</a:t>
            </a:r>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363359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3.1.6.3 </a:t>
            </a:r>
            <a:r>
              <a:rPr lang="en-GB" sz="1200" b="1" dirty="0">
                <a:solidFill>
                  <a:srgbClr val="512D8E"/>
                </a:solidFill>
                <a:effectLst/>
                <a:latin typeface="AQAChevinPro"/>
              </a:rPr>
              <a:t>Biomes</a:t>
            </a:r>
            <a:br>
              <a:rPr lang="en-GB" sz="1200" b="0" dirty="0">
                <a:solidFill>
                  <a:srgbClr val="512D8E"/>
                </a:solidFill>
                <a:effectLst/>
                <a:latin typeface="AQAChevinPro"/>
              </a:rPr>
            </a:br>
            <a:r>
              <a:rPr lang="en-GB" sz="1200" dirty="0">
                <a:effectLst/>
                <a:latin typeface="ArialMT"/>
              </a:rPr>
              <a:t>The nature of two contrasting biomes: </a:t>
            </a:r>
            <a:r>
              <a:rPr lang="en-GB" sz="1200" b="1" dirty="0">
                <a:effectLst/>
                <a:latin typeface="ArialMT"/>
              </a:rPr>
              <a:t>tropical rainforest </a:t>
            </a:r>
            <a:r>
              <a:rPr lang="en-GB" sz="1200" dirty="0">
                <a:effectLst/>
                <a:latin typeface="ArialMT"/>
              </a:rPr>
              <a:t>and savanna grassland to include: </a:t>
            </a:r>
            <a:endParaRPr lang="en-GB" dirty="0"/>
          </a:p>
          <a:p>
            <a:pPr>
              <a:buFont typeface="Arial" panose="020B0604020202020204" pitchFamily="34" charset="0"/>
              <a:buChar char="•"/>
            </a:pPr>
            <a:r>
              <a:rPr lang="en-GB" sz="1200" dirty="0">
                <a:effectLst/>
                <a:latin typeface="ArialMT"/>
              </a:rPr>
              <a:t>the main characteristics of each biome </a:t>
            </a:r>
          </a:p>
          <a:p>
            <a:pPr>
              <a:buFont typeface="Arial" panose="020B0604020202020204" pitchFamily="34" charset="0"/>
              <a:buChar char="•"/>
            </a:pPr>
            <a:r>
              <a:rPr lang="en-GB" sz="1200" dirty="0">
                <a:effectLst/>
                <a:latin typeface="ArialMT"/>
              </a:rPr>
              <a:t>ecological responses to the climate, soil and soil moisture budget – adaptations by flora and </a:t>
            </a:r>
          </a:p>
          <a:p>
            <a:pPr>
              <a:buFont typeface="Arial" panose="020B0604020202020204" pitchFamily="34" charset="0"/>
              <a:buChar char="•"/>
            </a:pPr>
            <a:r>
              <a:rPr lang="en-GB" sz="1200" dirty="0">
                <a:effectLst/>
                <a:latin typeface="ArialMT"/>
              </a:rPr>
              <a:t>fauna </a:t>
            </a:r>
          </a:p>
          <a:p>
            <a:pPr>
              <a:buFont typeface="Arial" panose="020B0604020202020204" pitchFamily="34" charset="0"/>
              <a:buChar char="•"/>
            </a:pPr>
            <a:endParaRPr lang="en-GB" sz="1200" dirty="0">
              <a:solidFill>
                <a:srgbClr val="512D8E"/>
              </a:solidFill>
              <a:effectLst/>
              <a:latin typeface="ArialMT"/>
            </a:endParaRPr>
          </a:p>
          <a:p>
            <a:pPr>
              <a:buFont typeface="Arial" panose="020B0604020202020204" pitchFamily="34" charset="0"/>
              <a:buNone/>
            </a:pPr>
            <a:r>
              <a:rPr lang="en-GB" sz="1200" b="1" dirty="0">
                <a:solidFill>
                  <a:srgbClr val="512D8E"/>
                </a:solidFill>
                <a:effectLst/>
                <a:latin typeface="ArialMT"/>
              </a:rPr>
              <a:t>3.1.1.2 </a:t>
            </a:r>
            <a:r>
              <a:rPr lang="en-GB" sz="1200" b="1" dirty="0">
                <a:solidFill>
                  <a:srgbClr val="512D8E"/>
                </a:solidFill>
                <a:effectLst/>
                <a:latin typeface="AQAChevinPro"/>
              </a:rPr>
              <a:t>The water cycle</a:t>
            </a:r>
            <a:endParaRPr lang="en-GB" sz="1200" b="1" dirty="0">
              <a:solidFill>
                <a:srgbClr val="512D8E"/>
              </a:solidFill>
              <a:effectLst/>
              <a:latin typeface="ArialMT"/>
            </a:endParaRPr>
          </a:p>
          <a:p>
            <a:pPr>
              <a:buFont typeface="Arial" panose="020B0604020202020204" pitchFamily="34" charset="0"/>
              <a:buNone/>
            </a:pPr>
            <a:r>
              <a:rPr lang="en-GB" sz="12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rgbClr val="512D8E"/>
                </a:solidFill>
                <a:effectLst/>
                <a:latin typeface="ArialMT"/>
              </a:rPr>
              <a:t>3.1.1.3 </a:t>
            </a:r>
            <a:r>
              <a:rPr lang="en-GB" sz="1800" b="1" dirty="0">
                <a:solidFill>
                  <a:srgbClr val="512D8E"/>
                </a:solidFill>
                <a:effectLst/>
                <a:latin typeface="AQAChevinPro"/>
              </a:rPr>
              <a:t>The carbon cycle</a:t>
            </a:r>
            <a:br>
              <a:rPr lang="en-GB" sz="1800" b="0" dirty="0">
                <a:solidFill>
                  <a:srgbClr val="512D8E"/>
                </a:solidFill>
                <a:effectLst/>
                <a:latin typeface="AQAChevinPro"/>
              </a:rPr>
            </a:br>
            <a:r>
              <a:rPr lang="en-GB" sz="180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4000" dirty="0"/>
          </a:p>
          <a:p>
            <a:pPr>
              <a:buFont typeface="Arial" panose="020B0604020202020204" pitchFamily="34" charset="0"/>
              <a:buChar char="•"/>
            </a:pPr>
            <a:endParaRPr lang="en-GB" sz="1200" dirty="0">
              <a:effectLst/>
              <a:latin typeface="ArialMT"/>
            </a:endParaRPr>
          </a:p>
          <a:p>
            <a:r>
              <a:rPr lang="en-GB" sz="1200" b="1" dirty="0">
                <a:solidFill>
                  <a:srgbClr val="512D8E"/>
                </a:solidFill>
                <a:effectLst/>
                <a:latin typeface="ArialMT"/>
              </a:rPr>
              <a:t>3.1.1.6 </a:t>
            </a:r>
            <a:r>
              <a:rPr lang="en-GB" sz="1200" b="1" dirty="0">
                <a:solidFill>
                  <a:srgbClr val="512D8E"/>
                </a:solidFill>
                <a:effectLst/>
                <a:latin typeface="AQAChevinPro"/>
              </a:rPr>
              <a:t>Case studies</a:t>
            </a:r>
            <a:br>
              <a:rPr lang="en-GB" sz="1200" b="0" dirty="0">
                <a:solidFill>
                  <a:srgbClr val="512D8E"/>
                </a:solidFill>
                <a:effectLst/>
                <a:latin typeface="AQAChevinPro"/>
              </a:rPr>
            </a:br>
            <a:r>
              <a:rPr lang="en-GB" sz="1200" b="0" dirty="0">
                <a:effectLst/>
                <a:latin typeface="Arial" panose="020B0604020202020204" pitchFamily="34" charset="0"/>
              </a:rPr>
              <a:t>Case study </a:t>
            </a:r>
            <a:r>
              <a:rPr lang="en-GB" sz="1200" dirty="0">
                <a:effectLst/>
                <a:latin typeface="ArialMT"/>
              </a:rPr>
              <a:t>of a tropical rainforest setting to illustrate and analyse key themes in water and carbon cycles and their relationship to environmental change and human activity.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It may be useful to point out the two different regions that make up Malaysia (Peninsula Malaysia and Eastern Malaysia, on the island of Borneo).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You may also want to point out where the equator is (marked in purple) and ask the class about its significance.</a:t>
            </a:r>
            <a:endParaRPr lang="en-GB" b="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dirty="0"/>
          </a:p>
        </p:txBody>
      </p:sp>
    </p:spTree>
    <p:extLst>
      <p:ext uri="{BB962C8B-B14F-4D97-AF65-F5344CB8AC3E}">
        <p14:creationId xmlns:p14="http://schemas.microsoft.com/office/powerpoint/2010/main" val="317437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3.1.6.3 </a:t>
            </a:r>
            <a:r>
              <a:rPr lang="en-GB" sz="1200" b="1" dirty="0">
                <a:solidFill>
                  <a:srgbClr val="512D8E"/>
                </a:solidFill>
                <a:effectLst/>
                <a:latin typeface="AQAChevinPro"/>
              </a:rPr>
              <a:t>Biomes</a:t>
            </a:r>
            <a:br>
              <a:rPr lang="en-GB" sz="1200" b="0" dirty="0">
                <a:solidFill>
                  <a:srgbClr val="512D8E"/>
                </a:solidFill>
                <a:effectLst/>
                <a:latin typeface="AQAChevinPro"/>
              </a:rPr>
            </a:br>
            <a:r>
              <a:rPr lang="en-GB" sz="1200" dirty="0">
                <a:effectLst/>
                <a:latin typeface="ArialMT"/>
              </a:rPr>
              <a:t>The nature of two contrasting biomes: </a:t>
            </a:r>
            <a:r>
              <a:rPr lang="en-GB" sz="1200" b="1" dirty="0">
                <a:effectLst/>
                <a:latin typeface="ArialMT"/>
              </a:rPr>
              <a:t>tropical rainforest </a:t>
            </a:r>
            <a:r>
              <a:rPr lang="en-GB" sz="1200" dirty="0">
                <a:effectLst/>
                <a:latin typeface="ArialMT"/>
              </a:rPr>
              <a:t>and savanna grassland to include: </a:t>
            </a:r>
            <a:endParaRPr lang="en-GB" dirty="0"/>
          </a:p>
          <a:p>
            <a:pPr>
              <a:buFont typeface="Arial" panose="020B0604020202020204" pitchFamily="34" charset="0"/>
              <a:buChar char="•"/>
            </a:pPr>
            <a:r>
              <a:rPr lang="en-GB" sz="1200" dirty="0">
                <a:effectLst/>
                <a:latin typeface="ArialMT"/>
              </a:rPr>
              <a:t>human activity and its impact on each biome </a:t>
            </a:r>
          </a:p>
          <a:p>
            <a:pPr>
              <a:buFont typeface="Arial" panose="020B0604020202020204" pitchFamily="34" charset="0"/>
              <a:buChar char="•"/>
            </a:pPr>
            <a:r>
              <a:rPr lang="en-GB" sz="1200" dirty="0">
                <a:effectLst/>
                <a:latin typeface="ArialMT"/>
              </a:rPr>
              <a:t>typical development issues in each biome to include changes in population, economic </a:t>
            </a:r>
          </a:p>
          <a:p>
            <a:pPr>
              <a:buFont typeface="Arial" panose="020B0604020202020204" pitchFamily="34" charset="0"/>
              <a:buChar char="•"/>
            </a:pPr>
            <a:r>
              <a:rPr lang="en-GB" sz="12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1200" dirty="0">
              <a:solidFill>
                <a:srgbClr val="512D8E"/>
              </a:solidFill>
              <a:effectLst/>
              <a:latin typeface="ArialMT"/>
            </a:endParaRPr>
          </a:p>
          <a:p>
            <a:pPr>
              <a:buFont typeface="Arial" panose="020B0604020202020204" pitchFamily="34" charset="0"/>
              <a:buNone/>
            </a:pPr>
            <a:r>
              <a:rPr lang="en-GB" sz="1200" b="1" dirty="0">
                <a:solidFill>
                  <a:srgbClr val="512D8E"/>
                </a:solidFill>
                <a:effectLst/>
                <a:latin typeface="ArialMT"/>
              </a:rPr>
              <a:t>3.1.1.2 </a:t>
            </a:r>
            <a:r>
              <a:rPr lang="en-GB" sz="1200" b="1" dirty="0">
                <a:solidFill>
                  <a:srgbClr val="512D8E"/>
                </a:solidFill>
                <a:effectLst/>
                <a:latin typeface="AQAChevinPro"/>
              </a:rPr>
              <a:t>The water cycle</a:t>
            </a:r>
            <a:endParaRPr lang="en-GB" sz="1200" b="1" dirty="0">
              <a:solidFill>
                <a:srgbClr val="512D8E"/>
              </a:solidFill>
              <a:effectLst/>
              <a:latin typeface="ArialMT"/>
            </a:endParaRPr>
          </a:p>
          <a:p>
            <a:pPr>
              <a:buFont typeface="Arial" panose="020B0604020202020204" pitchFamily="34" charset="0"/>
              <a:buNone/>
            </a:pPr>
            <a:r>
              <a:rPr lang="en-GB" sz="12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rgbClr val="512D8E"/>
                </a:solidFill>
                <a:effectLst/>
                <a:latin typeface="ArialMT"/>
              </a:rPr>
              <a:t>3.1.1.3 </a:t>
            </a:r>
            <a:r>
              <a:rPr lang="en-GB" sz="1800" b="1" dirty="0">
                <a:solidFill>
                  <a:srgbClr val="512D8E"/>
                </a:solidFill>
                <a:effectLst/>
                <a:latin typeface="AQAChevinPro"/>
              </a:rPr>
              <a:t>The carbon cycle</a:t>
            </a:r>
            <a:br>
              <a:rPr lang="en-GB" sz="1800" b="0" dirty="0">
                <a:solidFill>
                  <a:srgbClr val="512D8E"/>
                </a:solidFill>
                <a:effectLst/>
                <a:latin typeface="AQAChevinPro"/>
              </a:rPr>
            </a:br>
            <a:r>
              <a:rPr lang="en-GB" sz="180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4000" dirty="0"/>
          </a:p>
          <a:p>
            <a:pPr>
              <a:buFont typeface="Arial" panose="020B0604020202020204" pitchFamily="34" charset="0"/>
              <a:buChar char="•"/>
            </a:pPr>
            <a:endParaRPr lang="en-GB" sz="1200" dirty="0">
              <a:effectLst/>
              <a:latin typeface="ArialMT"/>
            </a:endParaRPr>
          </a:p>
          <a:p>
            <a:r>
              <a:rPr lang="en-GB" sz="1200" b="1" dirty="0">
                <a:solidFill>
                  <a:srgbClr val="512D8E"/>
                </a:solidFill>
                <a:effectLst/>
                <a:latin typeface="ArialMT"/>
              </a:rPr>
              <a:t>3.1.1.6 </a:t>
            </a:r>
            <a:r>
              <a:rPr lang="en-GB" sz="1200" b="1" dirty="0">
                <a:solidFill>
                  <a:srgbClr val="512D8E"/>
                </a:solidFill>
                <a:effectLst/>
                <a:latin typeface="AQAChevinPro"/>
              </a:rPr>
              <a:t>Case studies</a:t>
            </a:r>
            <a:br>
              <a:rPr lang="en-GB" sz="1200" b="0" dirty="0">
                <a:solidFill>
                  <a:srgbClr val="512D8E"/>
                </a:solidFill>
                <a:effectLst/>
                <a:latin typeface="AQAChevinPro"/>
              </a:rPr>
            </a:br>
            <a:r>
              <a:rPr lang="en-GB" sz="1200" b="0" dirty="0">
                <a:effectLst/>
                <a:latin typeface="Arial" panose="020B0604020202020204" pitchFamily="34" charset="0"/>
              </a:rPr>
              <a:t>Case study </a:t>
            </a:r>
            <a:r>
              <a:rPr lang="en-GB" sz="1200" dirty="0">
                <a:effectLst/>
                <a:latin typeface="ArialMT"/>
              </a:rPr>
              <a:t>of a tropical rainforest setting to illustrate and analyse key themes in water and carbon cycles and their relationship to environmental change and human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MT"/>
              </a:rPr>
              <a:t>You may wish to ask the class what they think the </a:t>
            </a:r>
            <a:r>
              <a:rPr lang="en-GB" sz="1800" b="1" dirty="0">
                <a:effectLst/>
                <a:latin typeface="ArialMT"/>
              </a:rPr>
              <a:t>impacts of deforestation </a:t>
            </a:r>
            <a:r>
              <a:rPr lang="en-GB" sz="1800" b="0" dirty="0">
                <a:effectLst/>
                <a:latin typeface="ArialMT"/>
              </a:rPr>
              <a:t>would be on biodiversity.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MT"/>
              </a:rPr>
              <a:t>You might also point out the photograph of a palm oil plantation in Malaysia, and ask the students what they think it might have looked like before deforestation.</a:t>
            </a: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dirty="0"/>
          </a:p>
        </p:txBody>
      </p:sp>
    </p:spTree>
    <p:extLst>
      <p:ext uri="{BB962C8B-B14F-4D97-AF65-F5344CB8AC3E}">
        <p14:creationId xmlns:p14="http://schemas.microsoft.com/office/powerpoint/2010/main" val="39027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3.1.6.3 </a:t>
            </a:r>
            <a:r>
              <a:rPr lang="en-GB" sz="1200" b="1" dirty="0">
                <a:solidFill>
                  <a:srgbClr val="512D8E"/>
                </a:solidFill>
                <a:effectLst/>
                <a:latin typeface="AQAChevinPro"/>
              </a:rPr>
              <a:t>Biomes</a:t>
            </a:r>
            <a:br>
              <a:rPr lang="en-GB" sz="1200" b="0" dirty="0">
                <a:solidFill>
                  <a:srgbClr val="512D8E"/>
                </a:solidFill>
                <a:effectLst/>
                <a:latin typeface="AQAChevinPro"/>
              </a:rPr>
            </a:br>
            <a:r>
              <a:rPr lang="en-GB" sz="1200" dirty="0">
                <a:effectLst/>
                <a:latin typeface="ArialMT"/>
              </a:rPr>
              <a:t>The nature of two contrasting biomes: </a:t>
            </a:r>
            <a:r>
              <a:rPr lang="en-GB" sz="1200" b="1" dirty="0">
                <a:effectLst/>
                <a:latin typeface="ArialMT"/>
              </a:rPr>
              <a:t>tropical rainforest </a:t>
            </a:r>
            <a:r>
              <a:rPr lang="en-GB" sz="1200" dirty="0">
                <a:effectLst/>
                <a:latin typeface="ArialMT"/>
              </a:rPr>
              <a:t>and savanna grassland to include: </a:t>
            </a:r>
            <a:endParaRPr lang="en-GB" dirty="0"/>
          </a:p>
          <a:p>
            <a:pPr>
              <a:buFont typeface="Arial" panose="020B0604020202020204" pitchFamily="34" charset="0"/>
              <a:buChar char="•"/>
            </a:pPr>
            <a:r>
              <a:rPr lang="en-GB" sz="1200" dirty="0">
                <a:effectLst/>
                <a:latin typeface="ArialMT"/>
              </a:rPr>
              <a:t>human activity and its impact on each biome </a:t>
            </a:r>
          </a:p>
          <a:p>
            <a:pPr>
              <a:buFont typeface="Arial" panose="020B0604020202020204" pitchFamily="34" charset="0"/>
              <a:buChar char="•"/>
            </a:pPr>
            <a:r>
              <a:rPr lang="en-GB" sz="1200" dirty="0">
                <a:effectLst/>
                <a:latin typeface="ArialMT"/>
              </a:rPr>
              <a:t>typical development issues in each biome to include changes in population, economic </a:t>
            </a:r>
          </a:p>
          <a:p>
            <a:pPr>
              <a:buFont typeface="Arial" panose="020B0604020202020204" pitchFamily="34" charset="0"/>
              <a:buChar char="•"/>
            </a:pPr>
            <a:r>
              <a:rPr lang="en-GB" sz="12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1200" dirty="0">
              <a:solidFill>
                <a:srgbClr val="512D8E"/>
              </a:solidFill>
              <a:effectLst/>
              <a:latin typeface="ArialMT"/>
            </a:endParaRPr>
          </a:p>
          <a:p>
            <a:pPr>
              <a:buFont typeface="Arial" panose="020B0604020202020204" pitchFamily="34" charset="0"/>
              <a:buNone/>
            </a:pPr>
            <a:r>
              <a:rPr lang="en-GB" sz="1200" b="1" dirty="0">
                <a:solidFill>
                  <a:srgbClr val="512D8E"/>
                </a:solidFill>
                <a:effectLst/>
                <a:latin typeface="ArialMT"/>
              </a:rPr>
              <a:t>3.1.1.2 </a:t>
            </a:r>
            <a:r>
              <a:rPr lang="en-GB" sz="1200" b="1" dirty="0">
                <a:solidFill>
                  <a:srgbClr val="512D8E"/>
                </a:solidFill>
                <a:effectLst/>
                <a:latin typeface="AQAChevinPro"/>
              </a:rPr>
              <a:t>The water cycle</a:t>
            </a:r>
            <a:endParaRPr lang="en-GB" sz="1200" b="1" dirty="0">
              <a:solidFill>
                <a:srgbClr val="512D8E"/>
              </a:solidFill>
              <a:effectLst/>
              <a:latin typeface="ArialMT"/>
            </a:endParaRPr>
          </a:p>
          <a:p>
            <a:pPr>
              <a:buFont typeface="Arial" panose="020B0604020202020204" pitchFamily="34" charset="0"/>
              <a:buNone/>
            </a:pPr>
            <a:r>
              <a:rPr lang="en-GB" sz="12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rgbClr val="512D8E"/>
                </a:solidFill>
                <a:effectLst/>
                <a:latin typeface="ArialMT"/>
              </a:rPr>
              <a:t>3.1.1.3 </a:t>
            </a:r>
            <a:r>
              <a:rPr lang="en-GB" sz="1800" b="1" dirty="0">
                <a:solidFill>
                  <a:srgbClr val="512D8E"/>
                </a:solidFill>
                <a:effectLst/>
                <a:latin typeface="AQAChevinPro"/>
              </a:rPr>
              <a:t>The carbon cycle</a:t>
            </a:r>
            <a:br>
              <a:rPr lang="en-GB" sz="1800" b="0" dirty="0">
                <a:solidFill>
                  <a:srgbClr val="512D8E"/>
                </a:solidFill>
                <a:effectLst/>
                <a:latin typeface="AQAChevinPro"/>
              </a:rPr>
            </a:br>
            <a:r>
              <a:rPr lang="en-GB" sz="180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4000" dirty="0"/>
          </a:p>
          <a:p>
            <a:pPr>
              <a:buFont typeface="Arial" panose="020B0604020202020204" pitchFamily="34" charset="0"/>
              <a:buChar char="•"/>
            </a:pPr>
            <a:endParaRPr lang="en-GB" sz="1200" dirty="0">
              <a:effectLst/>
              <a:latin typeface="ArialMT"/>
            </a:endParaRPr>
          </a:p>
          <a:p>
            <a:r>
              <a:rPr lang="en-GB" sz="1200" b="1" dirty="0">
                <a:solidFill>
                  <a:srgbClr val="512D8E"/>
                </a:solidFill>
                <a:effectLst/>
                <a:latin typeface="ArialMT"/>
              </a:rPr>
              <a:t>3.1.1.6 </a:t>
            </a:r>
            <a:r>
              <a:rPr lang="en-GB" sz="1200" b="1" dirty="0">
                <a:solidFill>
                  <a:srgbClr val="512D8E"/>
                </a:solidFill>
                <a:effectLst/>
                <a:latin typeface="AQAChevinPro"/>
              </a:rPr>
              <a:t>Case studies</a:t>
            </a:r>
            <a:br>
              <a:rPr lang="en-GB" sz="1200" b="0" dirty="0">
                <a:solidFill>
                  <a:srgbClr val="512D8E"/>
                </a:solidFill>
                <a:effectLst/>
                <a:latin typeface="AQAChevinPro"/>
              </a:rPr>
            </a:br>
            <a:r>
              <a:rPr lang="en-GB" sz="1200" b="0" dirty="0">
                <a:effectLst/>
                <a:latin typeface="Arial" panose="020B0604020202020204" pitchFamily="34" charset="0"/>
              </a:rPr>
              <a:t>Case study </a:t>
            </a:r>
            <a:r>
              <a:rPr lang="en-GB" sz="1200" dirty="0">
                <a:effectLst/>
                <a:latin typeface="ArialMT"/>
              </a:rPr>
              <a:t>of a tropical rainforest setting to illustrate and analyse key themes in water and carbon cycles and their relationship to environmental change and human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You may wish to explain to the class that rubber (at this time) was a natural product, made from rubber trees.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You may wish to ask them what rubber would have been used for at this time (car tires, hoses, shoes), and why the British wanted to make so much rubber (commercial value, expansion of motorcar industry, WW1)</a:t>
            </a: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dirty="0"/>
          </a:p>
        </p:txBody>
      </p:sp>
    </p:spTree>
    <p:extLst>
      <p:ext uri="{BB962C8B-B14F-4D97-AF65-F5344CB8AC3E}">
        <p14:creationId xmlns:p14="http://schemas.microsoft.com/office/powerpoint/2010/main" val="65714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u="sng" dirty="0"/>
              <a:t>SPECIFICATION</a:t>
            </a:r>
          </a:p>
          <a:p>
            <a:r>
              <a:rPr lang="en-GB" sz="800" b="1" u="none" dirty="0"/>
              <a:t>AQA A-Level Geography</a:t>
            </a:r>
          </a:p>
          <a:p>
            <a:r>
              <a:rPr lang="en-GB" sz="800" b="1" dirty="0">
                <a:solidFill>
                  <a:srgbClr val="512D8E"/>
                </a:solidFill>
                <a:effectLst/>
                <a:latin typeface="ArialMT"/>
              </a:rPr>
              <a:t>3.1.6.3 </a:t>
            </a:r>
            <a:r>
              <a:rPr lang="en-GB" sz="800" b="1" dirty="0">
                <a:solidFill>
                  <a:srgbClr val="512D8E"/>
                </a:solidFill>
                <a:effectLst/>
                <a:latin typeface="AQAChevinPro"/>
              </a:rPr>
              <a:t>Biomes</a:t>
            </a:r>
            <a:br>
              <a:rPr lang="en-GB" sz="800" b="0" dirty="0">
                <a:solidFill>
                  <a:srgbClr val="512D8E"/>
                </a:solidFill>
                <a:effectLst/>
                <a:latin typeface="AQAChevinPro"/>
              </a:rPr>
            </a:br>
            <a:r>
              <a:rPr lang="en-GB" sz="800" dirty="0">
                <a:effectLst/>
                <a:latin typeface="ArialMT"/>
              </a:rPr>
              <a:t>The nature of two contrasting biomes: </a:t>
            </a:r>
            <a:r>
              <a:rPr lang="en-GB" sz="800" b="1" dirty="0">
                <a:effectLst/>
                <a:latin typeface="ArialMT"/>
              </a:rPr>
              <a:t>tropical rainforest </a:t>
            </a:r>
            <a:r>
              <a:rPr lang="en-GB" sz="800" dirty="0">
                <a:effectLst/>
                <a:latin typeface="ArialMT"/>
              </a:rPr>
              <a:t>and savanna grassland to include: </a:t>
            </a:r>
            <a:endParaRPr lang="en-GB" sz="800" dirty="0"/>
          </a:p>
          <a:p>
            <a:pPr>
              <a:buFont typeface="Arial" panose="020B0604020202020204" pitchFamily="34" charset="0"/>
              <a:buChar char="•"/>
            </a:pPr>
            <a:r>
              <a:rPr lang="en-GB" sz="800" dirty="0">
                <a:effectLst/>
                <a:latin typeface="ArialMT"/>
              </a:rPr>
              <a:t>human activity and its impact on each biome </a:t>
            </a:r>
          </a:p>
          <a:p>
            <a:pPr>
              <a:buFont typeface="Arial" panose="020B0604020202020204" pitchFamily="34" charset="0"/>
              <a:buChar char="•"/>
            </a:pPr>
            <a:r>
              <a:rPr lang="en-GB" sz="800" dirty="0">
                <a:effectLst/>
                <a:latin typeface="ArialMT"/>
              </a:rPr>
              <a:t>typical development issues in each biome to include changes in population, economic </a:t>
            </a:r>
          </a:p>
          <a:p>
            <a:pPr>
              <a:buFont typeface="Arial" panose="020B0604020202020204" pitchFamily="34" charset="0"/>
              <a:buChar char="•"/>
            </a:pPr>
            <a:r>
              <a:rPr lang="en-GB" sz="8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800" dirty="0">
              <a:solidFill>
                <a:srgbClr val="512D8E"/>
              </a:solidFill>
              <a:effectLst/>
              <a:latin typeface="ArialMT"/>
            </a:endParaRPr>
          </a:p>
          <a:p>
            <a:pPr>
              <a:buFont typeface="Arial" panose="020B0604020202020204" pitchFamily="34" charset="0"/>
              <a:buNone/>
            </a:pPr>
            <a:r>
              <a:rPr lang="en-GB" sz="800" b="1" dirty="0">
                <a:solidFill>
                  <a:srgbClr val="512D8E"/>
                </a:solidFill>
                <a:effectLst/>
                <a:latin typeface="ArialMT"/>
              </a:rPr>
              <a:t>3.1.1.2 </a:t>
            </a:r>
            <a:r>
              <a:rPr lang="en-GB" sz="800" b="1" dirty="0">
                <a:solidFill>
                  <a:srgbClr val="512D8E"/>
                </a:solidFill>
                <a:effectLst/>
                <a:latin typeface="AQAChevinPro"/>
              </a:rPr>
              <a:t>The water cycle</a:t>
            </a:r>
            <a:endParaRPr lang="en-GB" sz="800" b="1" dirty="0">
              <a:solidFill>
                <a:srgbClr val="512D8E"/>
              </a:solidFill>
              <a:effectLst/>
              <a:latin typeface="ArialMT"/>
            </a:endParaRPr>
          </a:p>
          <a:p>
            <a:pPr>
              <a:buFont typeface="Arial" panose="020B0604020202020204" pitchFamily="34" charset="0"/>
              <a:buNone/>
            </a:pPr>
            <a:r>
              <a:rPr lang="en-GB" sz="8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8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rgbClr val="512D8E"/>
                </a:solidFill>
                <a:effectLst/>
                <a:latin typeface="ArialMT"/>
              </a:rPr>
              <a:t>3.1.1.3 </a:t>
            </a:r>
            <a:r>
              <a:rPr lang="en-GB" sz="1050" b="1" dirty="0">
                <a:solidFill>
                  <a:srgbClr val="512D8E"/>
                </a:solidFill>
                <a:effectLst/>
                <a:latin typeface="AQAChevinPro"/>
              </a:rPr>
              <a:t>The carbon cycle</a:t>
            </a:r>
            <a:br>
              <a:rPr lang="en-GB" sz="1050" b="0" dirty="0">
                <a:solidFill>
                  <a:srgbClr val="512D8E"/>
                </a:solidFill>
                <a:effectLst/>
                <a:latin typeface="AQAChevinPro"/>
              </a:rPr>
            </a:br>
            <a:r>
              <a:rPr lang="en-GB" sz="105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2000" dirty="0"/>
          </a:p>
          <a:p>
            <a:pPr>
              <a:buFont typeface="Arial" panose="020B0604020202020204" pitchFamily="34" charset="0"/>
              <a:buChar char="•"/>
            </a:pPr>
            <a:endParaRPr lang="en-GB" sz="800" dirty="0">
              <a:effectLst/>
              <a:latin typeface="ArialMT"/>
            </a:endParaRPr>
          </a:p>
          <a:p>
            <a:r>
              <a:rPr lang="en-GB" sz="800" b="1" dirty="0">
                <a:solidFill>
                  <a:srgbClr val="512D8E"/>
                </a:solidFill>
                <a:effectLst/>
                <a:latin typeface="ArialMT"/>
              </a:rPr>
              <a:t>3.1.1.6 </a:t>
            </a:r>
            <a:r>
              <a:rPr lang="en-GB" sz="800" b="1" dirty="0">
                <a:solidFill>
                  <a:srgbClr val="512D8E"/>
                </a:solidFill>
                <a:effectLst/>
                <a:latin typeface="AQAChevinPro"/>
              </a:rPr>
              <a:t>Case studies</a:t>
            </a:r>
            <a:br>
              <a:rPr lang="en-GB" sz="800" b="0" dirty="0">
                <a:solidFill>
                  <a:srgbClr val="512D8E"/>
                </a:solidFill>
                <a:effectLst/>
                <a:latin typeface="AQAChevinPro"/>
              </a:rPr>
            </a:br>
            <a:r>
              <a:rPr lang="en-GB" sz="800" b="0" dirty="0">
                <a:effectLst/>
                <a:latin typeface="Arial" panose="020B0604020202020204" pitchFamily="34" charset="0"/>
              </a:rPr>
              <a:t>Case study </a:t>
            </a:r>
            <a:r>
              <a:rPr lang="en-GB" sz="800" dirty="0">
                <a:effectLst/>
                <a:latin typeface="ArialMT"/>
              </a:rPr>
              <a:t>of a tropical rainforest setting to illustrate and analyse key themes in water and carbon cycles and their relationship to environmental change and human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dirty="0">
                <a:solidFill>
                  <a:srgbClr val="512D8E"/>
                </a:solidFill>
                <a:effectLst/>
                <a:latin typeface="ArialMT"/>
              </a:rPr>
              <a:t>You may wish to discuss how and why colonialism might have contributed in the short- and long-term to these different impacts.</a:t>
            </a: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dirty="0"/>
          </a:p>
        </p:txBody>
      </p:sp>
    </p:spTree>
    <p:extLst>
      <p:ext uri="{BB962C8B-B14F-4D97-AF65-F5344CB8AC3E}">
        <p14:creationId xmlns:p14="http://schemas.microsoft.com/office/powerpoint/2010/main" val="11837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SPECIFICATION</a:t>
            </a:r>
          </a:p>
          <a:p>
            <a:r>
              <a:rPr lang="en-GB" b="1" u="none" dirty="0"/>
              <a:t>AQA A-Level Geography</a:t>
            </a:r>
          </a:p>
          <a:p>
            <a:r>
              <a:rPr lang="en-GB" sz="1200" b="1" dirty="0">
                <a:solidFill>
                  <a:srgbClr val="512D8E"/>
                </a:solidFill>
                <a:effectLst/>
                <a:latin typeface="ArialMT"/>
              </a:rPr>
              <a:t>3.1.6.3 </a:t>
            </a:r>
            <a:r>
              <a:rPr lang="en-GB" sz="1200" b="1" dirty="0">
                <a:solidFill>
                  <a:srgbClr val="512D8E"/>
                </a:solidFill>
                <a:effectLst/>
                <a:latin typeface="AQAChevinPro"/>
              </a:rPr>
              <a:t>Biomes</a:t>
            </a:r>
            <a:br>
              <a:rPr lang="en-GB" sz="1200" b="0" dirty="0">
                <a:solidFill>
                  <a:srgbClr val="512D8E"/>
                </a:solidFill>
                <a:effectLst/>
                <a:latin typeface="AQAChevinPro"/>
              </a:rPr>
            </a:br>
            <a:r>
              <a:rPr lang="en-GB" sz="1200" dirty="0">
                <a:effectLst/>
                <a:latin typeface="ArialMT"/>
              </a:rPr>
              <a:t>The nature of two contrasting biomes: </a:t>
            </a:r>
            <a:r>
              <a:rPr lang="en-GB" sz="1200" b="1" dirty="0">
                <a:effectLst/>
                <a:latin typeface="ArialMT"/>
              </a:rPr>
              <a:t>tropical rainforest </a:t>
            </a:r>
            <a:r>
              <a:rPr lang="en-GB" sz="1200" dirty="0">
                <a:effectLst/>
                <a:latin typeface="ArialMT"/>
              </a:rPr>
              <a:t>and savanna grassland to include: </a:t>
            </a:r>
            <a:endParaRPr lang="en-GB" dirty="0"/>
          </a:p>
          <a:p>
            <a:pPr>
              <a:buFont typeface="Arial" panose="020B0604020202020204" pitchFamily="34" charset="0"/>
              <a:buChar char="•"/>
            </a:pPr>
            <a:r>
              <a:rPr lang="en-GB" sz="1200" dirty="0">
                <a:effectLst/>
                <a:latin typeface="ArialMT"/>
              </a:rPr>
              <a:t>human activity and its impact on each biome </a:t>
            </a:r>
          </a:p>
          <a:p>
            <a:pPr>
              <a:buFont typeface="Arial" panose="020B0604020202020204" pitchFamily="34" charset="0"/>
              <a:buChar char="•"/>
            </a:pPr>
            <a:r>
              <a:rPr lang="en-GB" sz="1200" dirty="0">
                <a:effectLst/>
                <a:latin typeface="ArialMT"/>
              </a:rPr>
              <a:t>typical development issues in each biome to include changes in population, economic </a:t>
            </a:r>
          </a:p>
          <a:p>
            <a:pPr>
              <a:buFont typeface="Arial" panose="020B0604020202020204" pitchFamily="34" charset="0"/>
              <a:buChar char="•"/>
            </a:pPr>
            <a:r>
              <a:rPr lang="en-GB" sz="12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1200" dirty="0">
              <a:solidFill>
                <a:srgbClr val="512D8E"/>
              </a:solidFill>
              <a:effectLst/>
              <a:latin typeface="ArialMT"/>
            </a:endParaRPr>
          </a:p>
          <a:p>
            <a:pPr>
              <a:buFont typeface="Arial" panose="020B0604020202020204" pitchFamily="34" charset="0"/>
              <a:buNone/>
            </a:pPr>
            <a:r>
              <a:rPr lang="en-GB" sz="1200" b="1" dirty="0">
                <a:solidFill>
                  <a:srgbClr val="512D8E"/>
                </a:solidFill>
                <a:effectLst/>
                <a:latin typeface="ArialMT"/>
              </a:rPr>
              <a:t>3.1.1.2 </a:t>
            </a:r>
            <a:r>
              <a:rPr lang="en-GB" sz="1200" b="1" dirty="0">
                <a:solidFill>
                  <a:srgbClr val="512D8E"/>
                </a:solidFill>
                <a:effectLst/>
                <a:latin typeface="AQAChevinPro"/>
              </a:rPr>
              <a:t>The water cycle</a:t>
            </a:r>
            <a:endParaRPr lang="en-GB" sz="1200" b="1" dirty="0">
              <a:solidFill>
                <a:srgbClr val="512D8E"/>
              </a:solidFill>
              <a:effectLst/>
              <a:latin typeface="ArialMT"/>
            </a:endParaRPr>
          </a:p>
          <a:p>
            <a:pPr>
              <a:buFont typeface="Arial" panose="020B0604020202020204" pitchFamily="34" charset="0"/>
              <a:buNone/>
            </a:pPr>
            <a:r>
              <a:rPr lang="en-GB" sz="12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rgbClr val="512D8E"/>
                </a:solidFill>
                <a:effectLst/>
                <a:latin typeface="ArialMT"/>
              </a:rPr>
              <a:t>3.1.1.3 </a:t>
            </a:r>
            <a:r>
              <a:rPr lang="en-GB" sz="1800" b="1" dirty="0">
                <a:solidFill>
                  <a:srgbClr val="512D8E"/>
                </a:solidFill>
                <a:effectLst/>
                <a:latin typeface="AQAChevinPro"/>
              </a:rPr>
              <a:t>The carbon cycle</a:t>
            </a:r>
            <a:br>
              <a:rPr lang="en-GB" sz="1800" b="0" dirty="0">
                <a:solidFill>
                  <a:srgbClr val="512D8E"/>
                </a:solidFill>
                <a:effectLst/>
                <a:latin typeface="AQAChevinPro"/>
              </a:rPr>
            </a:br>
            <a:r>
              <a:rPr lang="en-GB" sz="180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4000" dirty="0"/>
          </a:p>
          <a:p>
            <a:pPr>
              <a:buFont typeface="Arial" panose="020B0604020202020204" pitchFamily="34" charset="0"/>
              <a:buChar char="•"/>
            </a:pPr>
            <a:endParaRPr lang="en-GB" sz="1200" dirty="0">
              <a:effectLst/>
              <a:latin typeface="ArialMT"/>
            </a:endParaRPr>
          </a:p>
          <a:p>
            <a:r>
              <a:rPr lang="en-GB" sz="1200" b="1" dirty="0">
                <a:solidFill>
                  <a:srgbClr val="512D8E"/>
                </a:solidFill>
                <a:effectLst/>
                <a:latin typeface="ArialMT"/>
              </a:rPr>
              <a:t>3.1.1.6 </a:t>
            </a:r>
            <a:r>
              <a:rPr lang="en-GB" sz="1200" b="1" dirty="0">
                <a:solidFill>
                  <a:srgbClr val="512D8E"/>
                </a:solidFill>
                <a:effectLst/>
                <a:latin typeface="AQAChevinPro"/>
              </a:rPr>
              <a:t>Case studies</a:t>
            </a:r>
            <a:br>
              <a:rPr lang="en-GB" sz="1200" b="0" dirty="0">
                <a:solidFill>
                  <a:srgbClr val="512D8E"/>
                </a:solidFill>
                <a:effectLst/>
                <a:latin typeface="AQAChevinPro"/>
              </a:rPr>
            </a:br>
            <a:r>
              <a:rPr lang="en-GB" sz="1200" b="0" dirty="0">
                <a:effectLst/>
                <a:latin typeface="Arial" panose="020B0604020202020204" pitchFamily="34" charset="0"/>
              </a:rPr>
              <a:t>Case study </a:t>
            </a:r>
            <a:r>
              <a:rPr lang="en-GB" sz="1200" dirty="0">
                <a:effectLst/>
                <a:latin typeface="ArialMT"/>
              </a:rPr>
              <a:t>of a tropical rainforest setting to illustrate and analyse key themes in water and carbon cycles and their relationship to environmental change and human activity. </a:t>
            </a: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dirty="0"/>
          </a:p>
        </p:txBody>
      </p:sp>
    </p:spTree>
    <p:extLst>
      <p:ext uri="{BB962C8B-B14F-4D97-AF65-F5344CB8AC3E}">
        <p14:creationId xmlns:p14="http://schemas.microsoft.com/office/powerpoint/2010/main" val="39824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SPECIFICATION</a:t>
            </a:r>
          </a:p>
          <a:p>
            <a:r>
              <a:rPr lang="en-GB" b="1" u="none" dirty="0"/>
              <a:t>AQA A-Level Geography</a:t>
            </a:r>
          </a:p>
          <a:p>
            <a:r>
              <a:rPr lang="en-GB" sz="1200" b="1" dirty="0">
                <a:solidFill>
                  <a:srgbClr val="512D8E"/>
                </a:solidFill>
                <a:effectLst/>
                <a:latin typeface="ArialMT"/>
              </a:rPr>
              <a:t>3.1.6.3 </a:t>
            </a:r>
            <a:r>
              <a:rPr lang="en-GB" sz="1200" b="1" dirty="0">
                <a:solidFill>
                  <a:srgbClr val="512D8E"/>
                </a:solidFill>
                <a:effectLst/>
                <a:latin typeface="AQAChevinPro"/>
              </a:rPr>
              <a:t>Biomes</a:t>
            </a:r>
            <a:br>
              <a:rPr lang="en-GB" sz="1200" b="0" dirty="0">
                <a:solidFill>
                  <a:srgbClr val="512D8E"/>
                </a:solidFill>
                <a:effectLst/>
                <a:latin typeface="AQAChevinPro"/>
              </a:rPr>
            </a:br>
            <a:r>
              <a:rPr lang="en-GB" sz="1200" dirty="0">
                <a:effectLst/>
                <a:latin typeface="ArialMT"/>
              </a:rPr>
              <a:t>The nature of two contrasting biomes: </a:t>
            </a:r>
            <a:r>
              <a:rPr lang="en-GB" sz="1200" b="1" dirty="0">
                <a:effectLst/>
                <a:latin typeface="ArialMT"/>
              </a:rPr>
              <a:t>tropical rainforest </a:t>
            </a:r>
            <a:r>
              <a:rPr lang="en-GB" sz="1200" dirty="0">
                <a:effectLst/>
                <a:latin typeface="ArialMT"/>
              </a:rPr>
              <a:t>and savanna grassland to include: </a:t>
            </a:r>
            <a:endParaRPr lang="en-GB" dirty="0"/>
          </a:p>
          <a:p>
            <a:pPr>
              <a:buFont typeface="Arial" panose="020B0604020202020204" pitchFamily="34" charset="0"/>
              <a:buChar char="•"/>
            </a:pPr>
            <a:r>
              <a:rPr lang="en-GB" sz="1200" dirty="0">
                <a:effectLst/>
                <a:latin typeface="ArialMT"/>
              </a:rPr>
              <a:t>human activity and its impact on each biome </a:t>
            </a:r>
          </a:p>
          <a:p>
            <a:pPr>
              <a:buFont typeface="Arial" panose="020B0604020202020204" pitchFamily="34" charset="0"/>
              <a:buChar char="•"/>
            </a:pPr>
            <a:r>
              <a:rPr lang="en-GB" sz="1200" dirty="0">
                <a:effectLst/>
                <a:latin typeface="ArialMT"/>
              </a:rPr>
              <a:t>typical development issues in each biome to include changes in population, economic </a:t>
            </a:r>
          </a:p>
          <a:p>
            <a:pPr>
              <a:buFont typeface="Arial" panose="020B0604020202020204" pitchFamily="34" charset="0"/>
              <a:buChar char="•"/>
            </a:pPr>
            <a:r>
              <a:rPr lang="en-GB" sz="12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1200" dirty="0">
              <a:solidFill>
                <a:srgbClr val="512D8E"/>
              </a:solidFill>
              <a:effectLst/>
              <a:latin typeface="ArialMT"/>
            </a:endParaRPr>
          </a:p>
          <a:p>
            <a:pPr>
              <a:buFont typeface="Arial" panose="020B0604020202020204" pitchFamily="34" charset="0"/>
              <a:buNone/>
            </a:pPr>
            <a:r>
              <a:rPr lang="en-GB" sz="1200" b="1" dirty="0">
                <a:solidFill>
                  <a:srgbClr val="512D8E"/>
                </a:solidFill>
                <a:effectLst/>
                <a:latin typeface="ArialMT"/>
              </a:rPr>
              <a:t>3.1.1.2 </a:t>
            </a:r>
            <a:r>
              <a:rPr lang="en-GB" sz="1200" b="1" dirty="0">
                <a:solidFill>
                  <a:srgbClr val="512D8E"/>
                </a:solidFill>
                <a:effectLst/>
                <a:latin typeface="AQAChevinPro"/>
              </a:rPr>
              <a:t>The water cycle</a:t>
            </a:r>
            <a:endParaRPr lang="en-GB" sz="1200" b="1" dirty="0">
              <a:solidFill>
                <a:srgbClr val="512D8E"/>
              </a:solidFill>
              <a:effectLst/>
              <a:latin typeface="ArialMT"/>
            </a:endParaRPr>
          </a:p>
          <a:p>
            <a:pPr>
              <a:buFont typeface="Arial" panose="020B0604020202020204" pitchFamily="34" charset="0"/>
              <a:buNone/>
            </a:pPr>
            <a:r>
              <a:rPr lang="en-GB" sz="12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rgbClr val="512D8E"/>
                </a:solidFill>
                <a:effectLst/>
                <a:latin typeface="ArialMT"/>
              </a:rPr>
              <a:t>3.1.1.3 </a:t>
            </a:r>
            <a:r>
              <a:rPr lang="en-GB" sz="1800" b="1" dirty="0">
                <a:solidFill>
                  <a:srgbClr val="512D8E"/>
                </a:solidFill>
                <a:effectLst/>
                <a:latin typeface="AQAChevinPro"/>
              </a:rPr>
              <a:t>The carbon cycle</a:t>
            </a:r>
            <a:br>
              <a:rPr lang="en-GB" sz="1800" b="0" dirty="0">
                <a:solidFill>
                  <a:srgbClr val="512D8E"/>
                </a:solidFill>
                <a:effectLst/>
                <a:latin typeface="AQAChevinPro"/>
              </a:rPr>
            </a:br>
            <a:r>
              <a:rPr lang="en-GB" sz="180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4000" dirty="0"/>
          </a:p>
          <a:p>
            <a:pPr>
              <a:buFont typeface="Arial" panose="020B0604020202020204" pitchFamily="34" charset="0"/>
              <a:buChar char="•"/>
            </a:pPr>
            <a:endParaRPr lang="en-GB" sz="1200" dirty="0">
              <a:effectLst/>
              <a:latin typeface="ArialMT"/>
            </a:endParaRPr>
          </a:p>
          <a:p>
            <a:r>
              <a:rPr lang="en-GB" sz="1200" b="1" dirty="0">
                <a:solidFill>
                  <a:srgbClr val="512D8E"/>
                </a:solidFill>
                <a:effectLst/>
                <a:latin typeface="ArialMT"/>
              </a:rPr>
              <a:t>3.1.1.6 </a:t>
            </a:r>
            <a:r>
              <a:rPr lang="en-GB" sz="1200" b="1" dirty="0">
                <a:solidFill>
                  <a:srgbClr val="512D8E"/>
                </a:solidFill>
                <a:effectLst/>
                <a:latin typeface="AQAChevinPro"/>
              </a:rPr>
              <a:t>Case studies</a:t>
            </a:r>
            <a:br>
              <a:rPr lang="en-GB" sz="1200" b="0" dirty="0">
                <a:solidFill>
                  <a:srgbClr val="512D8E"/>
                </a:solidFill>
                <a:effectLst/>
                <a:latin typeface="AQAChevinPro"/>
              </a:rPr>
            </a:br>
            <a:r>
              <a:rPr lang="en-GB" sz="1200" b="0" dirty="0">
                <a:effectLst/>
                <a:latin typeface="Arial" panose="020B0604020202020204" pitchFamily="34" charset="0"/>
              </a:rPr>
              <a:t>Case study </a:t>
            </a:r>
            <a:r>
              <a:rPr lang="en-GB" sz="1200" dirty="0">
                <a:effectLst/>
                <a:latin typeface="ArialMT"/>
              </a:rPr>
              <a:t>of a tropical rainforest setting to illustrate and analyse key themes in water and carbon cycles and their relationship to environmental change and human activity. </a:t>
            </a:r>
          </a:p>
          <a:p>
            <a:endParaRPr lang="en-GB" sz="1800" dirty="0">
              <a:effectLst/>
              <a:latin typeface="ArialMT"/>
            </a:endParaRPr>
          </a:p>
          <a:p>
            <a:r>
              <a:rPr lang="en-GB" sz="1800" b="1" u="sng" dirty="0">
                <a:effectLst/>
                <a:latin typeface="ArialMT"/>
              </a:rPr>
              <a:t>TEACHER NOTEs</a:t>
            </a:r>
            <a:endParaRPr lang="en-GB" dirty="0">
              <a:effectLst/>
            </a:endParaRPr>
          </a:p>
          <a:p>
            <a:r>
              <a:rPr lang="en-GB" sz="1200" b="0" dirty="0"/>
              <a:t>Lim Boo </a:t>
            </a:r>
            <a:r>
              <a:rPr lang="en-GB" sz="1200" b="0" dirty="0" err="1"/>
              <a:t>Liat’s</a:t>
            </a:r>
            <a:r>
              <a:rPr lang="en-GB" sz="1200" b="0" dirty="0"/>
              <a:t> career is a good example of the importance of </a:t>
            </a:r>
            <a:r>
              <a:rPr lang="en-GB" sz="1200" b="1" dirty="0"/>
              <a:t>zoos </a:t>
            </a:r>
            <a:r>
              <a:rPr lang="en-GB" sz="1200" b="0" dirty="0"/>
              <a:t>in conservation. You may wish to get the students to discuss how zoos help with conservation, including rainforest conservation, especially if they are more familiar with the idea of a zoo as simply a tourist destination.</a:t>
            </a:r>
            <a:endParaRPr lang="en-GB" sz="1200" b="0" dirty="0">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dirty="0"/>
          </a:p>
        </p:txBody>
      </p:sp>
    </p:spTree>
    <p:extLst>
      <p:ext uri="{BB962C8B-B14F-4D97-AF65-F5344CB8AC3E}">
        <p14:creationId xmlns:p14="http://schemas.microsoft.com/office/powerpoint/2010/main" val="22290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SPECIFICATION</a:t>
            </a:r>
          </a:p>
          <a:p>
            <a:r>
              <a:rPr lang="en-GB" b="1" u="none" dirty="0"/>
              <a:t>AQA A-Level Geography</a:t>
            </a:r>
          </a:p>
          <a:p>
            <a:r>
              <a:rPr lang="en-GB" sz="1200" b="1" dirty="0">
                <a:solidFill>
                  <a:srgbClr val="512D8E"/>
                </a:solidFill>
                <a:effectLst/>
                <a:latin typeface="ArialMT"/>
              </a:rPr>
              <a:t>3.1.6.3 </a:t>
            </a:r>
            <a:r>
              <a:rPr lang="en-GB" sz="1200" b="1" dirty="0">
                <a:solidFill>
                  <a:srgbClr val="512D8E"/>
                </a:solidFill>
                <a:effectLst/>
                <a:latin typeface="AQAChevinPro"/>
              </a:rPr>
              <a:t>Biomes</a:t>
            </a:r>
            <a:br>
              <a:rPr lang="en-GB" sz="1200" b="0" dirty="0">
                <a:solidFill>
                  <a:srgbClr val="512D8E"/>
                </a:solidFill>
                <a:effectLst/>
                <a:latin typeface="AQAChevinPro"/>
              </a:rPr>
            </a:br>
            <a:r>
              <a:rPr lang="en-GB" sz="1200" dirty="0">
                <a:effectLst/>
                <a:latin typeface="ArialMT"/>
              </a:rPr>
              <a:t>The nature of two contrasting biomes: </a:t>
            </a:r>
            <a:r>
              <a:rPr lang="en-GB" sz="1200" b="1" dirty="0">
                <a:effectLst/>
                <a:latin typeface="ArialMT"/>
              </a:rPr>
              <a:t>tropical rainforest </a:t>
            </a:r>
            <a:r>
              <a:rPr lang="en-GB" sz="1200" dirty="0">
                <a:effectLst/>
                <a:latin typeface="ArialMT"/>
              </a:rPr>
              <a:t>and savanna grassland to include: </a:t>
            </a:r>
            <a:endParaRPr lang="en-GB" dirty="0"/>
          </a:p>
          <a:p>
            <a:pPr>
              <a:buFont typeface="Arial" panose="020B0604020202020204" pitchFamily="34" charset="0"/>
              <a:buChar char="•"/>
            </a:pPr>
            <a:r>
              <a:rPr lang="en-GB" sz="1200" dirty="0">
                <a:effectLst/>
                <a:latin typeface="ArialMT"/>
              </a:rPr>
              <a:t>human activity and its impact on each biome </a:t>
            </a:r>
          </a:p>
          <a:p>
            <a:pPr>
              <a:buFont typeface="Arial" panose="020B0604020202020204" pitchFamily="34" charset="0"/>
              <a:buChar char="•"/>
            </a:pPr>
            <a:r>
              <a:rPr lang="en-GB" sz="1200" dirty="0">
                <a:effectLst/>
                <a:latin typeface="ArialMT"/>
              </a:rPr>
              <a:t>typical development issues in each biome to include changes in population, economic </a:t>
            </a:r>
          </a:p>
          <a:p>
            <a:pPr>
              <a:buFont typeface="Arial" panose="020B0604020202020204" pitchFamily="34" charset="0"/>
              <a:buChar char="•"/>
            </a:pPr>
            <a:r>
              <a:rPr lang="en-GB" sz="1200" dirty="0">
                <a:effectLst/>
                <a:latin typeface="ArialMT"/>
              </a:rPr>
              <a:t>development, agricultural extension and intensification, implications for biodiversity and sustainability. </a:t>
            </a:r>
          </a:p>
          <a:p>
            <a:pPr>
              <a:buFont typeface="Arial" panose="020B0604020202020204" pitchFamily="34" charset="0"/>
              <a:buChar char="•"/>
            </a:pPr>
            <a:endParaRPr lang="en-GB" sz="1200" dirty="0">
              <a:solidFill>
                <a:srgbClr val="512D8E"/>
              </a:solidFill>
              <a:effectLst/>
              <a:latin typeface="ArialMT"/>
            </a:endParaRPr>
          </a:p>
          <a:p>
            <a:pPr>
              <a:buFont typeface="Arial" panose="020B0604020202020204" pitchFamily="34" charset="0"/>
              <a:buNone/>
            </a:pPr>
            <a:r>
              <a:rPr lang="en-GB" sz="1200" b="1" dirty="0">
                <a:solidFill>
                  <a:srgbClr val="512D8E"/>
                </a:solidFill>
                <a:effectLst/>
                <a:latin typeface="ArialMT"/>
              </a:rPr>
              <a:t>3.1.1.2 </a:t>
            </a:r>
            <a:r>
              <a:rPr lang="en-GB" sz="1200" b="1" dirty="0">
                <a:solidFill>
                  <a:srgbClr val="512D8E"/>
                </a:solidFill>
                <a:effectLst/>
                <a:latin typeface="AQAChevinPro"/>
              </a:rPr>
              <a:t>The water cycle</a:t>
            </a:r>
            <a:endParaRPr lang="en-GB" sz="1200" b="1" dirty="0">
              <a:solidFill>
                <a:srgbClr val="512D8E"/>
              </a:solidFill>
              <a:effectLst/>
              <a:latin typeface="ArialMT"/>
            </a:endParaRPr>
          </a:p>
          <a:p>
            <a:pPr>
              <a:buFont typeface="Arial" panose="020B0604020202020204" pitchFamily="34" charset="0"/>
              <a:buNone/>
            </a:pPr>
            <a:r>
              <a:rPr lang="en-GB" sz="1200" dirty="0">
                <a:effectLst/>
                <a:latin typeface="ArialMT"/>
              </a:rPr>
              <a:t>Changes in the water cycle over time to include natural variation including storm events, seasonal changes and human impact including farming practices, land use change and water abstraction. </a:t>
            </a:r>
          </a:p>
          <a:p>
            <a:pPr>
              <a:buFont typeface="Arial" panose="020B0604020202020204" pitchFamily="34" charset="0"/>
              <a:buNone/>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solidFill>
                  <a:srgbClr val="512D8E"/>
                </a:solidFill>
                <a:effectLst/>
                <a:latin typeface="ArialMT"/>
              </a:rPr>
              <a:t>3.1.1.3 </a:t>
            </a:r>
            <a:r>
              <a:rPr lang="en-GB" sz="1800" b="1" dirty="0">
                <a:solidFill>
                  <a:srgbClr val="512D8E"/>
                </a:solidFill>
                <a:effectLst/>
                <a:latin typeface="AQAChevinPro"/>
              </a:rPr>
              <a:t>The carbon cycle</a:t>
            </a:r>
            <a:br>
              <a:rPr lang="en-GB" sz="1800" b="0" dirty="0">
                <a:solidFill>
                  <a:srgbClr val="512D8E"/>
                </a:solidFill>
                <a:effectLst/>
                <a:latin typeface="AQAChevinPro"/>
              </a:rPr>
            </a:br>
            <a:r>
              <a:rPr lang="en-GB" sz="1800" dirty="0">
                <a:effectLst/>
                <a:latin typeface="ArialMT"/>
              </a:rPr>
              <a:t>Changes in the carbon cycle over time, to include natural variation (including wild fires, volcanic activity) and human impact (including hydrocarbon fuel extraction and burning, farming practices, deforestation, land use changes). </a:t>
            </a:r>
            <a:endParaRPr lang="en-GB" sz="4000" dirty="0"/>
          </a:p>
          <a:p>
            <a:pPr>
              <a:buFont typeface="Arial" panose="020B0604020202020204" pitchFamily="34" charset="0"/>
              <a:buChar char="•"/>
            </a:pPr>
            <a:endParaRPr lang="en-GB" sz="1200" dirty="0">
              <a:effectLst/>
              <a:latin typeface="ArialMT"/>
            </a:endParaRPr>
          </a:p>
          <a:p>
            <a:r>
              <a:rPr lang="en-GB" sz="1200" b="1" dirty="0">
                <a:solidFill>
                  <a:srgbClr val="512D8E"/>
                </a:solidFill>
                <a:effectLst/>
                <a:latin typeface="ArialMT"/>
              </a:rPr>
              <a:t>3.1.1.6 </a:t>
            </a:r>
            <a:r>
              <a:rPr lang="en-GB" sz="1200" b="1" dirty="0">
                <a:solidFill>
                  <a:srgbClr val="512D8E"/>
                </a:solidFill>
                <a:effectLst/>
                <a:latin typeface="AQAChevinPro"/>
              </a:rPr>
              <a:t>Case studies</a:t>
            </a:r>
            <a:br>
              <a:rPr lang="en-GB" sz="1200" b="0" dirty="0">
                <a:solidFill>
                  <a:srgbClr val="512D8E"/>
                </a:solidFill>
                <a:effectLst/>
                <a:latin typeface="AQAChevinPro"/>
              </a:rPr>
            </a:br>
            <a:r>
              <a:rPr lang="en-GB" sz="1200" b="0" dirty="0">
                <a:effectLst/>
                <a:latin typeface="Arial" panose="020B0604020202020204" pitchFamily="34" charset="0"/>
              </a:rPr>
              <a:t>Case study </a:t>
            </a:r>
            <a:r>
              <a:rPr lang="en-GB" sz="1200" dirty="0">
                <a:effectLst/>
                <a:latin typeface="ArialMT"/>
              </a:rPr>
              <a:t>of a tropical rainforest setting to illustrate and analyse key themes in water and carbon cycles and their relationship to environmental change and human activity. </a:t>
            </a:r>
          </a:p>
          <a:p>
            <a:endParaRPr lang="en-GB" dirty="0">
              <a:effectLst/>
            </a:endParaRPr>
          </a:p>
          <a:p>
            <a:r>
              <a:rPr lang="en-GB" b="1" u="sng" dirty="0">
                <a:effectLst/>
              </a:rPr>
              <a:t>TEACHER NOTES</a:t>
            </a:r>
          </a:p>
          <a:p>
            <a:r>
              <a:rPr lang="en-GB" sz="1200" b="0" dirty="0"/>
              <a:t>Salleh </a:t>
            </a:r>
            <a:r>
              <a:rPr lang="en-GB" sz="1200" b="0" dirty="0" err="1"/>
              <a:t>Mohd</a:t>
            </a:r>
            <a:r>
              <a:rPr lang="en-GB" sz="1200" b="0" dirty="0"/>
              <a:t> </a:t>
            </a:r>
            <a:r>
              <a:rPr lang="en-GB" sz="1200" b="0" dirty="0" err="1"/>
              <a:t>Nor’s</a:t>
            </a:r>
            <a:r>
              <a:rPr lang="en-GB" sz="1200" b="0" dirty="0"/>
              <a:t> career is a good example of the importance of </a:t>
            </a:r>
            <a:r>
              <a:rPr lang="en-GB" sz="1200" b="1" dirty="0"/>
              <a:t>national parks </a:t>
            </a:r>
            <a:r>
              <a:rPr lang="en-GB" sz="1200" b="0" dirty="0"/>
              <a:t>for conservation, especially rainforest conservation. You may wish to discuss what a national park is and ask the class how this might help with rainforest conservation. You could also ask the class </a:t>
            </a:r>
            <a:r>
              <a:rPr lang="en-GB" sz="1200" b="1" dirty="0"/>
              <a:t>what rules would they put in place </a:t>
            </a:r>
            <a:r>
              <a:rPr lang="en-GB" sz="1200" b="0" dirty="0"/>
              <a:t>for a national park to be effective at conservation.</a:t>
            </a:r>
            <a:endParaRPr lang="en-GB" b="0" u="sng"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206334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10/6/23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10/6/23</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jungle-wide.png">
            <a:extLst>
              <a:ext uri="{FF2B5EF4-FFF2-40B4-BE49-F238E27FC236}">
                <a16:creationId xmlns:a16="http://schemas.microsoft.com/office/drawing/2014/main" id="{5539433F-F5B3-2316-8289-12C165AA51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63" r="3118" b="-90"/>
          <a:stretch/>
        </p:blipFill>
        <p:spPr>
          <a:xfrm>
            <a:off x="-2520" y="758232"/>
            <a:ext cx="12201973" cy="4640887"/>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399119"/>
            <a:ext cx="12195949" cy="145800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rPr>
              <a:t>Malaysia</a:t>
            </a:r>
            <a:endParaRPr lang="en-US">
              <a:solidFill>
                <a:srgbClr val="FFFFFF"/>
              </a:solidFill>
              <a:cs typeface="Calibri Light"/>
            </a:endParaRPr>
          </a:p>
        </p:txBody>
      </p:sp>
      <p:sp>
        <p:nvSpPr>
          <p:cNvPr id="2" name="Title 1"/>
          <p:cNvSpPr>
            <a:spLocks noGrp="1"/>
          </p:cNvSpPr>
          <p:nvPr>
            <p:ph type="ctrTitle"/>
          </p:nvPr>
        </p:nvSpPr>
        <p:spPr>
          <a:xfrm>
            <a:off x="3948" y="756581"/>
            <a:ext cx="12191646" cy="617603"/>
          </a:xfrm>
          <a:noFill/>
        </p:spPr>
        <p:txBody>
          <a:bodyPr vert="horz" lIns="91440" tIns="45720" rIns="91440" bIns="45720" rtlCol="0" anchor="ctr">
            <a:normAutofit fontScale="90000"/>
          </a:bodyPr>
          <a:lstStyle/>
          <a:p>
            <a:pPr algn="ctr">
              <a:lnSpc>
                <a:spcPct val="100000"/>
              </a:lnSpc>
            </a:pPr>
            <a:r>
              <a:rPr lang="en-US" sz="4000" b="1" dirty="0">
                <a:solidFill>
                  <a:srgbClr val="406520"/>
                </a:solidFill>
                <a:latin typeface="Cambria"/>
                <a:ea typeface="Cambria"/>
              </a:rPr>
              <a:t>Tropical Rainforests</a:t>
            </a:r>
            <a:endParaRPr lang="en-US" sz="4000" dirty="0">
              <a:solidFill>
                <a:srgbClr val="406520"/>
              </a:solidFill>
              <a:latin typeface="Cambria"/>
              <a:ea typeface="Cambria"/>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A-Level Geography</a:t>
            </a:r>
            <a:endParaRPr lang="en-US" sz="1400" dirty="0">
              <a:solidFill>
                <a:srgbClr val="9AA5CB"/>
              </a:solidFill>
              <a:latin typeface="Bahnschrif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98549" y="1629466"/>
            <a:ext cx="5361067" cy="505371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Malaysia is a country in </a:t>
            </a:r>
            <a:r>
              <a:rPr lang="en-GB" sz="2200" b="1" dirty="0">
                <a:solidFill>
                  <a:schemeClr val="tx1"/>
                </a:solidFill>
              </a:rPr>
              <a:t>South-East Asia</a:t>
            </a:r>
            <a:r>
              <a:rPr lang="en-GB" sz="2200" dirty="0">
                <a:solidFill>
                  <a:schemeClr val="tx1"/>
                </a:solidFill>
              </a:rPr>
              <a:t>,</a:t>
            </a:r>
            <a:r>
              <a:rPr lang="en-GB" sz="2200" b="1" dirty="0">
                <a:solidFill>
                  <a:schemeClr val="tx1"/>
                </a:solidFill>
              </a:rPr>
              <a:t> </a:t>
            </a:r>
            <a:r>
              <a:rPr lang="en-GB" sz="2200" dirty="0">
                <a:solidFill>
                  <a:schemeClr val="tx1"/>
                </a:solidFill>
              </a:rPr>
              <a:t>located </a:t>
            </a:r>
            <a:r>
              <a:rPr lang="en-GB" sz="2200" b="1" dirty="0">
                <a:solidFill>
                  <a:schemeClr val="tx1"/>
                </a:solidFill>
              </a:rPr>
              <a:t>near the equator</a:t>
            </a:r>
            <a:r>
              <a:rPr lang="en-GB" sz="2200" dirty="0">
                <a:solidFill>
                  <a:schemeClr val="tx1"/>
                </a:solidFill>
              </a:rPr>
              <a:t>.</a:t>
            </a:r>
          </a:p>
          <a:p>
            <a:r>
              <a:rPr lang="en-GB" sz="2200" dirty="0">
                <a:solidFill>
                  <a:schemeClr val="tx1"/>
                </a:solidFill>
              </a:rPr>
              <a:t>Malaysia has </a:t>
            </a:r>
            <a:r>
              <a:rPr lang="en-GB" sz="2200" b="1" dirty="0">
                <a:solidFill>
                  <a:schemeClr val="tx1"/>
                </a:solidFill>
              </a:rPr>
              <a:t>large tropical rainforests </a:t>
            </a:r>
            <a:r>
              <a:rPr lang="en-GB" sz="2200" dirty="0">
                <a:solidFill>
                  <a:schemeClr val="tx1"/>
                </a:solidFill>
              </a:rPr>
              <a:t>which make up </a:t>
            </a:r>
            <a:r>
              <a:rPr lang="en-GB" sz="2200" b="1" dirty="0">
                <a:solidFill>
                  <a:schemeClr val="tx1"/>
                </a:solidFill>
              </a:rPr>
              <a:t>62% of the country</a:t>
            </a:r>
            <a:r>
              <a:rPr lang="en-GB" sz="2200" dirty="0">
                <a:solidFill>
                  <a:schemeClr val="tx1"/>
                </a:solidFill>
              </a:rPr>
              <a:t>.</a:t>
            </a:r>
          </a:p>
          <a:p>
            <a:r>
              <a:rPr lang="en-GB" sz="2200" dirty="0">
                <a:solidFill>
                  <a:schemeClr val="tx1"/>
                </a:solidFill>
              </a:rPr>
              <a:t>Malaysia’s rainforests are home to over </a:t>
            </a:r>
            <a:r>
              <a:rPr lang="en-GB" sz="2200" b="1" dirty="0">
                <a:solidFill>
                  <a:schemeClr val="tx1"/>
                </a:solidFill>
              </a:rPr>
              <a:t>15,000 species of plants </a:t>
            </a:r>
            <a:r>
              <a:rPr lang="en-GB" sz="2200" dirty="0">
                <a:solidFill>
                  <a:schemeClr val="tx1"/>
                </a:solidFill>
              </a:rPr>
              <a:t>and over  </a:t>
            </a:r>
            <a:r>
              <a:rPr lang="en-GB" sz="2200" b="1" dirty="0">
                <a:solidFill>
                  <a:schemeClr val="tx1"/>
                </a:solidFill>
              </a:rPr>
              <a:t>1,600 species of animals</a:t>
            </a:r>
            <a:r>
              <a:rPr lang="en-GB" sz="2200" dirty="0">
                <a:solidFill>
                  <a:schemeClr val="tx1"/>
                </a:solidFill>
              </a:rPr>
              <a:t>.</a:t>
            </a:r>
          </a:p>
          <a:p>
            <a:r>
              <a:rPr lang="en-GB" sz="2200" b="1" dirty="0">
                <a:solidFill>
                  <a:schemeClr val="tx1"/>
                </a:solidFill>
              </a:rPr>
              <a:t>14% of animal species </a:t>
            </a:r>
            <a:r>
              <a:rPr lang="en-GB" sz="2200" dirty="0">
                <a:solidFill>
                  <a:schemeClr val="tx1"/>
                </a:solidFill>
              </a:rPr>
              <a:t>in Malaysia’s rainforests </a:t>
            </a:r>
            <a:r>
              <a:rPr lang="en-GB" sz="2200" b="1" dirty="0">
                <a:solidFill>
                  <a:schemeClr val="tx1"/>
                </a:solidFill>
              </a:rPr>
              <a:t>are not found in any other country.</a:t>
            </a:r>
          </a:p>
          <a:p>
            <a:endParaRPr lang="en-GB" sz="2200" dirty="0">
              <a:solidFill>
                <a:schemeClr val="tx1"/>
              </a:solidFill>
            </a:endParaRPr>
          </a:p>
          <a:p>
            <a:endParaRPr lang="en-GB" sz="2200" dirty="0">
              <a:solidFill>
                <a:schemeClr val="tx1"/>
              </a:solidFill>
            </a:endParaRPr>
          </a:p>
        </p:txBody>
      </p:sp>
      <p:sp>
        <p:nvSpPr>
          <p:cNvPr id="48" name="TextBox 47">
            <a:extLst>
              <a:ext uri="{FF2B5EF4-FFF2-40B4-BE49-F238E27FC236}">
                <a16:creationId xmlns:a16="http://schemas.microsoft.com/office/drawing/2014/main" id="{8A6677A9-2B2C-297D-E1D8-CC348BFA50C9}"/>
              </a:ext>
            </a:extLst>
          </p:cNvPr>
          <p:cNvSpPr txBox="1"/>
          <p:nvPr/>
        </p:nvSpPr>
        <p:spPr>
          <a:xfrm>
            <a:off x="5977705" y="6223024"/>
            <a:ext cx="5902898" cy="338554"/>
          </a:xfrm>
          <a:prstGeom prst="rect">
            <a:avLst/>
          </a:prstGeom>
          <a:noFill/>
        </p:spPr>
        <p:txBody>
          <a:bodyPr wrap="square" rtlCol="0">
            <a:spAutoFit/>
          </a:bodyPr>
          <a:lstStyle/>
          <a:p>
            <a:pPr algn="ctr"/>
            <a:r>
              <a:rPr lang="en-GB" sz="1600" dirty="0"/>
              <a:t>Map of Malaysia with the equator marked in </a:t>
            </a:r>
            <a:r>
              <a:rPr lang="en-GB" sz="1600" b="1" u="sng" dirty="0">
                <a:solidFill>
                  <a:srgbClr val="7030A0"/>
                </a:solidFill>
              </a:rPr>
              <a:t>purple.</a:t>
            </a:r>
          </a:p>
        </p:txBody>
      </p:sp>
      <p:pic>
        <p:nvPicPr>
          <p:cNvPr id="7" name="Picture 6" descr="A map of the world with a map of the country&#10;&#10;Description automatically generated">
            <a:extLst>
              <a:ext uri="{FF2B5EF4-FFF2-40B4-BE49-F238E27FC236}">
                <a16:creationId xmlns:a16="http://schemas.microsoft.com/office/drawing/2014/main" id="{97A25C61-3EB7-A78B-AA0C-A2790E93F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6880" y="1429189"/>
            <a:ext cx="5991330" cy="4536221"/>
          </a:xfrm>
          <a:prstGeom prst="rect">
            <a:avLst/>
          </a:prstGeom>
          <a:ln w="28575">
            <a:noFill/>
          </a:ln>
        </p:spPr>
      </p:pic>
      <p:sp>
        <p:nvSpPr>
          <p:cNvPr id="23" name="Freeform 22">
            <a:extLst>
              <a:ext uri="{FF2B5EF4-FFF2-40B4-BE49-F238E27FC236}">
                <a16:creationId xmlns:a16="http://schemas.microsoft.com/office/drawing/2014/main" id="{3FC2CF7D-0E3D-6696-90FF-A10817A4DE88}"/>
              </a:ext>
            </a:extLst>
          </p:cNvPr>
          <p:cNvSpPr/>
          <p:nvPr/>
        </p:nvSpPr>
        <p:spPr>
          <a:xfrm>
            <a:off x="5924663" y="4879649"/>
            <a:ext cx="4299103" cy="111858"/>
          </a:xfrm>
          <a:custGeom>
            <a:avLst/>
            <a:gdLst>
              <a:gd name="connsiteX0" fmla="*/ 0 w 4281662"/>
              <a:gd name="connsiteY0" fmla="*/ 0 h 100269"/>
              <a:gd name="connsiteX1" fmla="*/ 757551 w 4281662"/>
              <a:gd name="connsiteY1" fmla="*/ 40047 h 100269"/>
              <a:gd name="connsiteX2" fmla="*/ 2562990 w 4281662"/>
              <a:gd name="connsiteY2" fmla="*/ 90106 h 100269"/>
              <a:gd name="connsiteX3" fmla="*/ 4281662 w 4281662"/>
              <a:gd name="connsiteY3" fmla="*/ 83431 h 100269"/>
            </a:gdLst>
            <a:ahLst/>
            <a:cxnLst>
              <a:cxn ang="0">
                <a:pos x="connsiteX0" y="connsiteY0"/>
              </a:cxn>
              <a:cxn ang="0">
                <a:pos x="connsiteX1" y="connsiteY1"/>
              </a:cxn>
              <a:cxn ang="0">
                <a:pos x="connsiteX2" y="connsiteY2"/>
              </a:cxn>
              <a:cxn ang="0">
                <a:pos x="connsiteX3" y="connsiteY3"/>
              </a:cxn>
            </a:cxnLst>
            <a:rect l="l" t="t" r="r" b="b"/>
            <a:pathLst>
              <a:path w="4281662" h="100269">
                <a:moveTo>
                  <a:pt x="0" y="0"/>
                </a:moveTo>
                <a:lnTo>
                  <a:pt x="757551" y="40047"/>
                </a:lnTo>
                <a:lnTo>
                  <a:pt x="2562990" y="90106"/>
                </a:lnTo>
                <a:cubicBezTo>
                  <a:pt x="3150342" y="97337"/>
                  <a:pt x="3989099" y="111797"/>
                  <a:pt x="4281662" y="83431"/>
                </a:cubicBezTo>
              </a:path>
            </a:pathLst>
          </a:custGeom>
          <a:ln w="28575">
            <a:solidFill>
              <a:srgbClr val="7030A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sp>
        <p:nvSpPr>
          <p:cNvPr id="2" name="Title 1">
            <a:extLst>
              <a:ext uri="{FF2B5EF4-FFF2-40B4-BE49-F238E27FC236}">
                <a16:creationId xmlns:a16="http://schemas.microsoft.com/office/drawing/2014/main" id="{57AA8B52-7644-6B8F-576B-4A88BB2BAB22}"/>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Tropical Rainforests in Malaysia</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10869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4" name="Group 9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5" name="Straight Connector 9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7" name="Right Triangle 12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656889" y="1201713"/>
            <a:ext cx="5403147" cy="471785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solidFill>
                  <a:schemeClr val="tx1"/>
                </a:solidFill>
              </a:rPr>
              <a:t>Deforestation is the </a:t>
            </a:r>
            <a:r>
              <a:rPr lang="en-US" sz="2200" b="1" dirty="0">
                <a:solidFill>
                  <a:schemeClr val="tx1"/>
                </a:solidFill>
              </a:rPr>
              <a:t>removal of forests for the conversion of land to a different use.</a:t>
            </a:r>
          </a:p>
          <a:p>
            <a:pPr>
              <a:lnSpc>
                <a:spcPct val="100000"/>
              </a:lnSpc>
            </a:pPr>
            <a:r>
              <a:rPr lang="en-US" sz="2200" dirty="0">
                <a:solidFill>
                  <a:schemeClr val="tx1"/>
                </a:solidFill>
              </a:rPr>
              <a:t>Between 1990 and 2010, Malaysia </a:t>
            </a:r>
            <a:r>
              <a:rPr lang="en-US" sz="2200" b="1" dirty="0">
                <a:solidFill>
                  <a:schemeClr val="tx1"/>
                </a:solidFill>
              </a:rPr>
              <a:t>lost 8.6% of its forests.</a:t>
            </a:r>
          </a:p>
          <a:p>
            <a:pPr>
              <a:lnSpc>
                <a:spcPct val="100000"/>
              </a:lnSpc>
            </a:pPr>
            <a:r>
              <a:rPr lang="en-US" sz="2200" dirty="0">
                <a:solidFill>
                  <a:schemeClr val="tx1"/>
                </a:solidFill>
              </a:rPr>
              <a:t>The main cause of deforestation today is </a:t>
            </a:r>
            <a:r>
              <a:rPr lang="en-US" sz="2200" b="1" dirty="0">
                <a:solidFill>
                  <a:schemeClr val="tx1"/>
                </a:solidFill>
              </a:rPr>
              <a:t>logging and land clearing.</a:t>
            </a:r>
          </a:p>
          <a:p>
            <a:pPr>
              <a:lnSpc>
                <a:spcPct val="100000"/>
              </a:lnSpc>
            </a:pPr>
            <a:r>
              <a:rPr lang="en-US" sz="2200" dirty="0">
                <a:solidFill>
                  <a:schemeClr val="tx1"/>
                </a:solidFill>
              </a:rPr>
              <a:t>Companies remove forests to set up </a:t>
            </a:r>
            <a:r>
              <a:rPr lang="en-US" sz="2200" b="1" dirty="0">
                <a:solidFill>
                  <a:schemeClr val="tx1"/>
                </a:solidFill>
              </a:rPr>
              <a:t>palm oil</a:t>
            </a:r>
            <a:r>
              <a:rPr lang="en-US" sz="2200" dirty="0">
                <a:solidFill>
                  <a:schemeClr val="tx1"/>
                </a:solidFill>
              </a:rPr>
              <a:t> and </a:t>
            </a:r>
            <a:r>
              <a:rPr lang="en-US" sz="2200" b="1" dirty="0">
                <a:solidFill>
                  <a:schemeClr val="tx1"/>
                </a:solidFill>
              </a:rPr>
              <a:t>rubber plantations.</a:t>
            </a:r>
          </a:p>
          <a:p>
            <a:pPr>
              <a:lnSpc>
                <a:spcPct val="100000"/>
              </a:lnSpc>
            </a:pPr>
            <a:r>
              <a:rPr lang="en-US" sz="2200" dirty="0">
                <a:solidFill>
                  <a:schemeClr val="tx1"/>
                </a:solidFill>
              </a:rPr>
              <a:t>Other drivers of deforestation include </a:t>
            </a:r>
            <a:r>
              <a:rPr lang="en-US" sz="2200" b="1" dirty="0">
                <a:solidFill>
                  <a:schemeClr val="tx1"/>
                </a:solidFill>
              </a:rPr>
              <a:t>urbanisation</a:t>
            </a:r>
            <a:r>
              <a:rPr lang="en-US" sz="2200" dirty="0">
                <a:solidFill>
                  <a:schemeClr val="tx1"/>
                </a:solidFill>
              </a:rPr>
              <a:t> and the</a:t>
            </a:r>
            <a:r>
              <a:rPr lang="en-US" sz="2200" b="1" dirty="0">
                <a:solidFill>
                  <a:schemeClr val="tx1"/>
                </a:solidFill>
              </a:rPr>
              <a:t> expansion of infrastructure.</a:t>
            </a:r>
          </a:p>
          <a:p>
            <a:pPr>
              <a:lnSpc>
                <a:spcPct val="100000"/>
              </a:lnSpc>
            </a:pPr>
            <a:endParaRPr lang="en-US" sz="2200" b="1" dirty="0">
              <a:solidFill>
                <a:schemeClr val="tx1"/>
              </a:solidFill>
            </a:endParaRPr>
          </a:p>
          <a:p>
            <a:pPr>
              <a:lnSpc>
                <a:spcPct val="100000"/>
              </a:lnSpc>
            </a:pPr>
            <a:endParaRPr lang="en-US" sz="2200" dirty="0">
              <a:solidFill>
                <a:schemeClr val="tx1"/>
              </a:solidFill>
            </a:endParaRPr>
          </a:p>
        </p:txBody>
      </p:sp>
      <p:pic>
        <p:nvPicPr>
          <p:cNvPr id="7" name="Picture 6" descr="A palm trees growing in a plantation&#10;&#10;Description automatically generated">
            <a:extLst>
              <a:ext uri="{FF2B5EF4-FFF2-40B4-BE49-F238E27FC236}">
                <a16:creationId xmlns:a16="http://schemas.microsoft.com/office/drawing/2014/main" id="{42F02652-2C66-6AF2-9D03-ED8DBBAD28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9" name="Content Placeholder 2">
            <a:extLst>
              <a:ext uri="{FF2B5EF4-FFF2-40B4-BE49-F238E27FC236}">
                <a16:creationId xmlns:a16="http://schemas.microsoft.com/office/drawing/2014/main" id="{3F3AC648-5904-1988-54A5-E9C391BEB43A}"/>
              </a:ext>
            </a:extLst>
          </p:cNvPr>
          <p:cNvSpPr txBox="1">
            <a:spLocks/>
          </p:cNvSpPr>
          <p:nvPr/>
        </p:nvSpPr>
        <p:spPr>
          <a:xfrm>
            <a:off x="10053298" y="6595727"/>
            <a:ext cx="2182145" cy="27090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Palm oil plantation in Eastern Malaysia, Wikimedia</a:t>
            </a:r>
          </a:p>
        </p:txBody>
      </p:sp>
      <p:sp>
        <p:nvSpPr>
          <p:cNvPr id="11" name="TextBox 10">
            <a:extLst>
              <a:ext uri="{FF2B5EF4-FFF2-40B4-BE49-F238E27FC236}">
                <a16:creationId xmlns:a16="http://schemas.microsoft.com/office/drawing/2014/main" id="{BD74682C-1948-DC06-A9A3-316FF1ADAE3F}"/>
              </a:ext>
            </a:extLst>
          </p:cNvPr>
          <p:cNvSpPr txBox="1"/>
          <p:nvPr/>
        </p:nvSpPr>
        <p:spPr>
          <a:xfrm>
            <a:off x="766976" y="5961503"/>
            <a:ext cx="5128604" cy="646331"/>
          </a:xfrm>
          <a:prstGeom prst="rect">
            <a:avLst/>
          </a:prstGeom>
          <a:noFill/>
        </p:spPr>
        <p:txBody>
          <a:bodyPr wrap="square">
            <a:spAutoFit/>
          </a:bodyPr>
          <a:lstStyle/>
          <a:p>
            <a:pPr marL="0" indent="0" algn="ctr">
              <a:buNone/>
            </a:pPr>
            <a:r>
              <a:rPr lang="en-GB" sz="1800" i="1" dirty="0">
                <a:solidFill>
                  <a:schemeClr val="tx2"/>
                </a:solidFill>
              </a:rPr>
              <a:t>What impact might deforestation have on biodiversity?</a:t>
            </a:r>
          </a:p>
        </p:txBody>
      </p:sp>
      <p:sp>
        <p:nvSpPr>
          <p:cNvPr id="4" name="Title 1">
            <a:extLst>
              <a:ext uri="{FF2B5EF4-FFF2-40B4-BE49-F238E27FC236}">
                <a16:creationId xmlns:a16="http://schemas.microsoft.com/office/drawing/2014/main" id="{7A8F7009-4307-0A16-D895-FC1D71ED55D7}"/>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Deforestation in Malaysia</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19471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0584" y="1096671"/>
            <a:ext cx="5855562" cy="5615749"/>
          </a:xfrm>
        </p:spPr>
        <p:txBody>
          <a:bodyPr>
            <a:noAutofit/>
          </a:bodyPr>
          <a:lstStyle/>
          <a:p>
            <a:r>
              <a:rPr lang="en-GB" sz="2200" dirty="0"/>
              <a:t>Malaysia was part of the </a:t>
            </a:r>
            <a:r>
              <a:rPr lang="en-GB" sz="2200" b="1" dirty="0"/>
              <a:t>British Empire </a:t>
            </a:r>
            <a:r>
              <a:rPr lang="en-GB" sz="2200" dirty="0"/>
              <a:t>from </a:t>
            </a:r>
            <a:r>
              <a:rPr lang="en-GB" sz="2200" b="1" dirty="0"/>
              <a:t>1824 to 1957.</a:t>
            </a:r>
          </a:p>
          <a:p>
            <a:r>
              <a:rPr lang="en-GB" sz="2200" dirty="0"/>
              <a:t>The British introduced </a:t>
            </a:r>
            <a:r>
              <a:rPr lang="en-GB" sz="2200" b="1" dirty="0"/>
              <a:t>new cash crops </a:t>
            </a:r>
            <a:r>
              <a:rPr lang="en-GB" sz="2200" dirty="0"/>
              <a:t>into Malaysia, including:</a:t>
            </a:r>
          </a:p>
          <a:p>
            <a:pPr lvl="1"/>
            <a:r>
              <a:rPr lang="en-GB" sz="2000" b="1" dirty="0"/>
              <a:t>Rubber</a:t>
            </a:r>
            <a:r>
              <a:rPr lang="en-GB" sz="2000" dirty="0"/>
              <a:t> (from South America)</a:t>
            </a:r>
          </a:p>
          <a:p>
            <a:pPr lvl="1"/>
            <a:r>
              <a:rPr lang="en-GB" sz="2000" b="1" dirty="0"/>
              <a:t>Palm oil </a:t>
            </a:r>
            <a:r>
              <a:rPr lang="en-GB" sz="2000" dirty="0"/>
              <a:t>(from West Africa)</a:t>
            </a:r>
          </a:p>
          <a:p>
            <a:r>
              <a:rPr lang="en-GB" sz="2200" dirty="0"/>
              <a:t>The British set up plantations, which required </a:t>
            </a:r>
            <a:r>
              <a:rPr lang="en-GB" sz="2200" b="1" dirty="0"/>
              <a:t>clearing rainforests.</a:t>
            </a:r>
          </a:p>
          <a:p>
            <a:r>
              <a:rPr lang="en-GB" sz="2200" dirty="0"/>
              <a:t>Many Malaysian people </a:t>
            </a:r>
            <a:r>
              <a:rPr lang="en-GB" sz="2200" b="1" dirty="0"/>
              <a:t>lost their land</a:t>
            </a:r>
            <a:r>
              <a:rPr lang="en-GB" sz="2200" dirty="0"/>
              <a:t>.</a:t>
            </a:r>
          </a:p>
          <a:p>
            <a:r>
              <a:rPr lang="en-GB" sz="2200" dirty="0"/>
              <a:t>Labourers </a:t>
            </a:r>
            <a:r>
              <a:rPr lang="en-GB" sz="2200" b="1" dirty="0"/>
              <a:t>worked in poor conditions</a:t>
            </a:r>
            <a:r>
              <a:rPr lang="en-GB" sz="2200" dirty="0"/>
              <a:t> on the plantations.</a:t>
            </a:r>
          </a:p>
          <a:p>
            <a:r>
              <a:rPr lang="en-GB" sz="2200" dirty="0"/>
              <a:t>By 1920, rubber plantations covered </a:t>
            </a:r>
            <a:r>
              <a:rPr lang="en-GB" sz="2200" b="1" dirty="0"/>
              <a:t>2 million acres </a:t>
            </a:r>
            <a:r>
              <a:rPr lang="en-GB" sz="2200" dirty="0"/>
              <a:t>in Malaysia.</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10026468" y="6556480"/>
            <a:ext cx="2182145" cy="31285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Forest clearing in British Malaya c.1907. Wikimedia</a:t>
            </a:r>
          </a:p>
        </p:txBody>
      </p:sp>
      <p:sp>
        <p:nvSpPr>
          <p:cNvPr id="8" name="Title 1">
            <a:extLst>
              <a:ext uri="{FF2B5EF4-FFF2-40B4-BE49-F238E27FC236}">
                <a16:creationId xmlns:a16="http://schemas.microsoft.com/office/drawing/2014/main" id="{A01B2B08-0BD8-21BF-E396-B09099A145F1}"/>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Deforestation and Empire</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15749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133397"/>
            <a:ext cx="5810761" cy="4763518"/>
          </a:xfrm>
        </p:spPr>
        <p:txBody>
          <a:bodyPr>
            <a:noAutofit/>
          </a:bodyPr>
          <a:lstStyle/>
          <a:p>
            <a:r>
              <a:rPr lang="en-GB" sz="2200" b="1" dirty="0"/>
              <a:t>Soil erosion</a:t>
            </a:r>
          </a:p>
          <a:p>
            <a:pPr lvl="1"/>
            <a:r>
              <a:rPr lang="en-GB" dirty="0"/>
              <a:t>Removing trees makes the soil less stable. This can result in mudslides and make flooding worse.</a:t>
            </a:r>
          </a:p>
          <a:p>
            <a:r>
              <a:rPr lang="en-GB" sz="2200" b="1" dirty="0"/>
              <a:t>Reduction in soil fertility</a:t>
            </a:r>
          </a:p>
          <a:p>
            <a:pPr lvl="1"/>
            <a:r>
              <a:rPr lang="en-GB" dirty="0"/>
              <a:t>Removing trees reduces the nutrients which go into the soil, making it harder to grow different crops.</a:t>
            </a:r>
          </a:p>
          <a:p>
            <a:r>
              <a:rPr lang="en-GB" sz="2200" b="1" dirty="0"/>
              <a:t>Loss of biodiversity</a:t>
            </a:r>
          </a:p>
          <a:p>
            <a:pPr lvl="1"/>
            <a:r>
              <a:rPr lang="en-GB" dirty="0"/>
              <a:t>Thousands of plants and animals can only be found in the Malaysia’s rainforests.</a:t>
            </a:r>
          </a:p>
          <a:p>
            <a:r>
              <a:rPr lang="en-GB" sz="2200" b="1" dirty="0"/>
              <a:t>Loss of culture and knowledge</a:t>
            </a:r>
          </a:p>
          <a:p>
            <a:pPr lvl="1"/>
            <a:r>
              <a:rPr lang="en-GB" dirty="0"/>
              <a:t>People living in rainforest have unique knowledge of the environment which could be lost.</a:t>
            </a:r>
          </a:p>
          <a:p>
            <a:pPr lvl="1"/>
            <a:endParaRPr lang="en-GB" dirty="0"/>
          </a:p>
          <a:p>
            <a:pPr marL="0" indent="0">
              <a:buNone/>
            </a:pPr>
            <a:endParaRPr lang="en-GB" sz="2200" b="1" i="1" dirty="0"/>
          </a:p>
          <a:p>
            <a:pPr lvl="1"/>
            <a:endParaRPr lang="en-GB" b="1" dirty="0"/>
          </a:p>
          <a:p>
            <a:pPr lvl="1"/>
            <a:endParaRPr lang="en-GB" sz="2000" b="1" dirty="0"/>
          </a:p>
          <a:p>
            <a:pPr marL="0" indent="0">
              <a:buNone/>
            </a:pPr>
            <a:endParaRPr lang="en-GB" sz="2400" b="1" dirty="0"/>
          </a:p>
          <a:p>
            <a:pPr lvl="1"/>
            <a:endParaRPr lang="en-GB" sz="2200" dirty="0"/>
          </a:p>
          <a:p>
            <a:endParaRPr lang="en-GB" sz="2200" dirty="0"/>
          </a:p>
          <a:p>
            <a:pPr lvl="1"/>
            <a:endParaRPr lang="en-GB" sz="2200" dirty="0"/>
          </a:p>
          <a:p>
            <a:endParaRPr lang="en-GB" sz="2200" dirty="0"/>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9040038" y="6483567"/>
            <a:ext cx="3145748" cy="29579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800" dirty="0">
                <a:solidFill>
                  <a:schemeClr val="bg2"/>
                </a:solidFill>
              </a:rPr>
              <a:t>1926 flood, British Malaya, RCS, Cambridge University Library.</a:t>
            </a:r>
            <a:endParaRPr lang="en-GB" sz="800" baseline="-25000" dirty="0">
              <a:solidFill>
                <a:schemeClr val="bg2"/>
              </a:solidFill>
            </a:endParaRPr>
          </a:p>
        </p:txBody>
      </p:sp>
      <p:sp>
        <p:nvSpPr>
          <p:cNvPr id="7" name="TextBox 6">
            <a:extLst>
              <a:ext uri="{FF2B5EF4-FFF2-40B4-BE49-F238E27FC236}">
                <a16:creationId xmlns:a16="http://schemas.microsoft.com/office/drawing/2014/main" id="{36146BAE-8DDB-0679-8133-D18212FE2A51}"/>
              </a:ext>
            </a:extLst>
          </p:cNvPr>
          <p:cNvSpPr txBox="1"/>
          <p:nvPr/>
        </p:nvSpPr>
        <p:spPr>
          <a:xfrm>
            <a:off x="304778" y="6088235"/>
            <a:ext cx="6108700" cy="646331"/>
          </a:xfrm>
          <a:prstGeom prst="rect">
            <a:avLst/>
          </a:prstGeom>
          <a:noFill/>
        </p:spPr>
        <p:txBody>
          <a:bodyPr wrap="square">
            <a:spAutoFit/>
          </a:bodyPr>
          <a:lstStyle/>
          <a:p>
            <a:pPr marL="0" indent="0" algn="ctr">
              <a:buNone/>
            </a:pPr>
            <a:r>
              <a:rPr lang="en-GB" i="1" dirty="0">
                <a:solidFill>
                  <a:schemeClr val="tx2"/>
                </a:solidFill>
              </a:rPr>
              <a:t>In what ways did colonialism contribute to deforestation and its impacts?</a:t>
            </a:r>
            <a:endParaRPr lang="en-GB" sz="1800" i="1" dirty="0">
              <a:solidFill>
                <a:schemeClr val="tx2"/>
              </a:solidFill>
            </a:endParaRPr>
          </a:p>
        </p:txBody>
      </p:sp>
      <p:sp>
        <p:nvSpPr>
          <p:cNvPr id="10" name="Title 1">
            <a:extLst>
              <a:ext uri="{FF2B5EF4-FFF2-40B4-BE49-F238E27FC236}">
                <a16:creationId xmlns:a16="http://schemas.microsoft.com/office/drawing/2014/main" id="{1B7F8DA3-EA2B-7A76-431E-7A221E6FD714}"/>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Impacts of Deforestation</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262455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1236589"/>
            <a:ext cx="5810761" cy="5428804"/>
          </a:xfrm>
        </p:spPr>
        <p:txBody>
          <a:bodyPr>
            <a:noAutofit/>
          </a:bodyPr>
          <a:lstStyle/>
          <a:p>
            <a:r>
              <a:rPr lang="en-GB" sz="2200" dirty="0"/>
              <a:t>Malaysia was </a:t>
            </a:r>
            <a:r>
              <a:rPr lang="en-GB" sz="2200" b="1" dirty="0"/>
              <a:t>occupied by Japan </a:t>
            </a:r>
            <a:r>
              <a:rPr lang="en-GB" sz="2200" dirty="0"/>
              <a:t>during the Second World War.</a:t>
            </a:r>
          </a:p>
          <a:p>
            <a:r>
              <a:rPr lang="en-GB" sz="2200" dirty="0"/>
              <a:t>Following this, Malaysia gained </a:t>
            </a:r>
            <a:r>
              <a:rPr lang="en-GB" sz="2200" b="1" dirty="0"/>
              <a:t>independence</a:t>
            </a:r>
            <a:r>
              <a:rPr lang="en-GB" sz="2200" dirty="0"/>
              <a:t> from the British Empire in 1957.</a:t>
            </a:r>
          </a:p>
          <a:p>
            <a:r>
              <a:rPr lang="en-GB" sz="2200" b="1" dirty="0"/>
              <a:t>Deforestation continued</a:t>
            </a:r>
            <a:r>
              <a:rPr lang="en-GB" sz="2200" dirty="0"/>
              <a:t>, as the </a:t>
            </a:r>
            <a:r>
              <a:rPr lang="en-GB" sz="2200" b="1" dirty="0"/>
              <a:t>Malaysian economy </a:t>
            </a:r>
            <a:r>
              <a:rPr lang="en-GB" sz="2200"/>
              <a:t>relied on palm </a:t>
            </a:r>
            <a:r>
              <a:rPr lang="en-GB" sz="2200" dirty="0"/>
              <a:t>oil plantations.</a:t>
            </a:r>
          </a:p>
          <a:p>
            <a:r>
              <a:rPr lang="en-GB" sz="2200" dirty="0"/>
              <a:t>Nonetheless, </a:t>
            </a:r>
            <a:r>
              <a:rPr lang="en-GB" sz="2200" b="1" dirty="0"/>
              <a:t>Malaysian geographers and scientists</a:t>
            </a:r>
            <a:r>
              <a:rPr lang="en-GB" sz="2200" dirty="0"/>
              <a:t> have played an important role in:</a:t>
            </a:r>
          </a:p>
          <a:p>
            <a:pPr lvl="1"/>
            <a:r>
              <a:rPr lang="en-GB" sz="2200" b="1" dirty="0"/>
              <a:t>Measuring </a:t>
            </a:r>
            <a:r>
              <a:rPr lang="en-GB" sz="2200" dirty="0"/>
              <a:t>and </a:t>
            </a:r>
            <a:r>
              <a:rPr lang="en-GB" sz="2200" b="1" dirty="0"/>
              <a:t>mapping</a:t>
            </a:r>
            <a:r>
              <a:rPr lang="en-GB" sz="2200" dirty="0"/>
              <a:t> deforestation</a:t>
            </a:r>
          </a:p>
          <a:p>
            <a:pPr lvl="1"/>
            <a:r>
              <a:rPr lang="en-GB" sz="2200" b="1" dirty="0"/>
              <a:t>Developing strategies </a:t>
            </a:r>
            <a:r>
              <a:rPr lang="en-GB" sz="2200" dirty="0"/>
              <a:t>to manage the rainforest sustainably.</a:t>
            </a:r>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9626605" y="6591341"/>
            <a:ext cx="2582009" cy="27799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Palm oil plantation, Malaysia. Wikimedia</a:t>
            </a:r>
            <a:endParaRPr lang="en-GB" sz="1000" baseline="-25000" dirty="0">
              <a:solidFill>
                <a:schemeClr val="bg2"/>
              </a:solidFill>
            </a:endParaRPr>
          </a:p>
        </p:txBody>
      </p:sp>
      <p:sp>
        <p:nvSpPr>
          <p:cNvPr id="8" name="Title 1">
            <a:extLst>
              <a:ext uri="{FF2B5EF4-FFF2-40B4-BE49-F238E27FC236}">
                <a16:creationId xmlns:a16="http://schemas.microsoft.com/office/drawing/2014/main" id="{06F24ACB-D82A-652E-E57A-5C8FB740DD03}"/>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Deforestation After Independence</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4008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4" y="3174323"/>
            <a:ext cx="5875317" cy="3625990"/>
          </a:xfrm>
        </p:spPr>
        <p:txBody>
          <a:bodyPr>
            <a:noAutofit/>
          </a:bodyPr>
          <a:lstStyle/>
          <a:p>
            <a:pPr lvl="0">
              <a:spcBef>
                <a:spcPts val="0"/>
              </a:spcBef>
            </a:pPr>
            <a:r>
              <a:rPr lang="en-GB" sz="2200" kern="100" dirty="0">
                <a:effectLst/>
                <a:ea typeface="Times New Roman" panose="02020603050405020304" pitchFamily="18" charset="0"/>
                <a:cs typeface="Arial" panose="020B0604020202020204" pitchFamily="34" charset="0"/>
              </a:rPr>
              <a:t>Born in Malaysia in 1926, </a:t>
            </a:r>
            <a:r>
              <a:rPr lang="en-GB" sz="2200" b="1" kern="100" dirty="0">
                <a:effectLst/>
                <a:ea typeface="Times New Roman" panose="02020603050405020304" pitchFamily="18" charset="0"/>
                <a:cs typeface="Arial" panose="020B0604020202020204" pitchFamily="34" charset="0"/>
              </a:rPr>
              <a:t>under colonial rule.</a:t>
            </a:r>
          </a:p>
          <a:p>
            <a:pPr lvl="0">
              <a:spcBef>
                <a:spcPts val="0"/>
              </a:spcBef>
            </a:pPr>
            <a:r>
              <a:rPr lang="en-GB" sz="2200" kern="100" dirty="0">
                <a:ea typeface="Times New Roman" panose="02020603050405020304" pitchFamily="18" charset="0"/>
                <a:cs typeface="Times New Roman" panose="02020603050405020304" pitchFamily="18" charset="0"/>
              </a:rPr>
              <a:t>Helped establish </a:t>
            </a:r>
            <a:r>
              <a:rPr lang="en-GB" sz="2200" b="1" kern="100" dirty="0">
                <a:ea typeface="Times New Roman" panose="02020603050405020304" pitchFamily="18" charset="0"/>
                <a:cs typeface="Times New Roman" panose="02020603050405020304" pitchFamily="18" charset="0"/>
              </a:rPr>
              <a:t>National Zoo of Malaysia </a:t>
            </a:r>
            <a:r>
              <a:rPr lang="en-GB" sz="2200" kern="100" dirty="0">
                <a:ea typeface="Times New Roman" panose="02020603050405020304" pitchFamily="18" charset="0"/>
                <a:cs typeface="Times New Roman" panose="02020603050405020304" pitchFamily="18" charset="0"/>
              </a:rPr>
              <a:t>in 1963.</a:t>
            </a:r>
          </a:p>
          <a:p>
            <a:pPr>
              <a:spcBef>
                <a:spcPts val="0"/>
              </a:spcBef>
            </a:pPr>
            <a:r>
              <a:rPr lang="en-GB" sz="2200" kern="100" dirty="0">
                <a:ea typeface="Times New Roman" panose="02020603050405020304" pitchFamily="18" charset="0"/>
                <a:cs typeface="Times New Roman" panose="02020603050405020304" pitchFamily="18" charset="0"/>
              </a:rPr>
              <a:t>Received </a:t>
            </a:r>
            <a:r>
              <a:rPr lang="en-GB" sz="2200" b="1" kern="100" dirty="0">
                <a:ea typeface="Times New Roman" panose="02020603050405020304" pitchFamily="18" charset="0"/>
                <a:cs typeface="Times New Roman" panose="02020603050405020304" pitchFamily="18" charset="0"/>
              </a:rPr>
              <a:t>PhD in Zoology </a:t>
            </a:r>
            <a:r>
              <a:rPr lang="en-GB" sz="2200" kern="100" dirty="0">
                <a:ea typeface="Times New Roman" panose="02020603050405020304" pitchFamily="18" charset="0"/>
                <a:cs typeface="Times New Roman" panose="02020603050405020304" pitchFamily="18" charset="0"/>
              </a:rPr>
              <a:t>from the Science University of Malaysia in 1977.</a:t>
            </a:r>
          </a:p>
          <a:p>
            <a:pPr>
              <a:spcBef>
                <a:spcPts val="0"/>
              </a:spcBef>
            </a:pPr>
            <a:r>
              <a:rPr lang="en-GB" sz="2200" kern="100" dirty="0">
                <a:ea typeface="Times New Roman" panose="02020603050405020304" pitchFamily="18" charset="0"/>
                <a:cs typeface="Times New Roman" panose="02020603050405020304" pitchFamily="18" charset="0"/>
              </a:rPr>
              <a:t>Travelled across South-East Asia </a:t>
            </a:r>
            <a:r>
              <a:rPr lang="en-GB" sz="2200" b="1" kern="100" dirty="0">
                <a:ea typeface="Times New Roman" panose="02020603050405020304" pitchFamily="18" charset="0"/>
                <a:cs typeface="Times New Roman" panose="02020603050405020304" pitchFamily="18" charset="0"/>
              </a:rPr>
              <a:t>studying</a:t>
            </a:r>
            <a:r>
              <a:rPr lang="en-GB" sz="2200" kern="100" dirty="0">
                <a:ea typeface="Times New Roman" panose="02020603050405020304" pitchFamily="18" charset="0"/>
                <a:cs typeface="Times New Roman" panose="02020603050405020304" pitchFamily="18" charset="0"/>
              </a:rPr>
              <a:t> </a:t>
            </a:r>
            <a:r>
              <a:rPr lang="en-GB" sz="2200" b="1" kern="100" dirty="0">
                <a:ea typeface="Times New Roman" panose="02020603050405020304" pitchFamily="18" charset="0"/>
                <a:cs typeface="Times New Roman" panose="02020603050405020304" pitchFamily="18" charset="0"/>
              </a:rPr>
              <a:t>rainforest biodiversity.</a:t>
            </a:r>
          </a:p>
          <a:p>
            <a:pPr>
              <a:spcBef>
                <a:spcPts val="0"/>
              </a:spcBef>
            </a:pPr>
            <a:r>
              <a:rPr lang="en-GB" sz="2200" kern="100" dirty="0">
                <a:ea typeface="Times New Roman" panose="02020603050405020304" pitchFamily="18" charset="0"/>
                <a:cs typeface="Times New Roman" panose="02020603050405020304" pitchFamily="18" charset="0"/>
              </a:rPr>
              <a:t>Advocated for </a:t>
            </a:r>
            <a:r>
              <a:rPr lang="en-GB" sz="2200" b="1" kern="100" dirty="0">
                <a:ea typeface="Times New Roman" panose="02020603050405020304" pitchFamily="18" charset="0"/>
                <a:cs typeface="Times New Roman" panose="02020603050405020304" pitchFamily="18" charset="0"/>
              </a:rPr>
              <a:t>preservation of rainforests.</a:t>
            </a:r>
          </a:p>
          <a:p>
            <a:pPr>
              <a:spcBef>
                <a:spcPts val="0"/>
              </a:spcBef>
            </a:pPr>
            <a:endParaRPr lang="en-GB" sz="2200" kern="100" dirty="0">
              <a:ea typeface="Times New Roman" panose="02020603050405020304" pitchFamily="18" charset="0"/>
              <a:cs typeface="Times New Roman" panose="02020603050405020304" pitchFamily="18" charset="0"/>
            </a:endParaRPr>
          </a:p>
          <a:p>
            <a:pPr>
              <a:spcBef>
                <a:spcPts val="0"/>
              </a:spcBef>
            </a:pPr>
            <a:endParaRPr lang="en-GB" sz="2200" kern="100" dirty="0">
              <a:effectLst/>
              <a:ea typeface="Times New Roman" panose="02020603050405020304" pitchFamily="18" charset="0"/>
              <a:cs typeface="Times New Roman" panose="02020603050405020304" pitchFamily="18" charset="0"/>
            </a:endParaRPr>
          </a:p>
          <a:p>
            <a:pPr lvl="0">
              <a:spcBef>
                <a:spcPts val="0"/>
              </a:spcBef>
            </a:pPr>
            <a:endParaRPr lang="en-GB" sz="2200" b="1" kern="100" dirty="0">
              <a:ea typeface="Times New Roman" panose="02020603050405020304" pitchFamily="18"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495280" y="6606291"/>
            <a:ext cx="1659661" cy="21354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National Zoo of Malaysia.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3004757" cy="629912"/>
          </a:xfrm>
        </p:spPr>
        <p:txBody>
          <a:bodyPr anchor="ctr">
            <a:noAutofit/>
          </a:bodyPr>
          <a:lstStyle/>
          <a:p>
            <a:pPr algn="ctr"/>
            <a:r>
              <a:rPr lang="en-GB" sz="3000" b="1" dirty="0"/>
              <a:t>Lim Boo </a:t>
            </a:r>
            <a:r>
              <a:rPr lang="en-GB" sz="3000" b="1" dirty="0" err="1"/>
              <a:t>Liat</a:t>
            </a:r>
            <a:endParaRPr lang="en-GB" sz="2500" b="1" dirty="0"/>
          </a:p>
        </p:txBody>
      </p:sp>
    </p:spTree>
    <p:extLst>
      <p:ext uri="{BB962C8B-B14F-4D97-AF65-F5344CB8AC3E}">
        <p14:creationId xmlns:p14="http://schemas.microsoft.com/office/powerpoint/2010/main" val="42508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23371" y="3376569"/>
            <a:ext cx="5754413" cy="3344763"/>
          </a:xfrm>
        </p:spPr>
        <p:txBody>
          <a:bodyPr>
            <a:noAutofit/>
          </a:bodyPr>
          <a:lstStyle/>
          <a:p>
            <a:pPr>
              <a:spcBef>
                <a:spcPts val="0"/>
              </a:spcBef>
            </a:pPr>
            <a:r>
              <a:rPr lang="en-GB" sz="2200" kern="100" dirty="0">
                <a:ea typeface="Times New Roman" panose="02020603050405020304" pitchFamily="18" charset="0"/>
                <a:cs typeface="Arial" panose="020B0604020202020204" pitchFamily="34" charset="0"/>
              </a:rPr>
              <a:t>Born in Malaysia in 1940, </a:t>
            </a:r>
            <a:r>
              <a:rPr lang="en-GB" sz="2200" b="1" kern="100" dirty="0">
                <a:ea typeface="Times New Roman" panose="02020603050405020304" pitchFamily="18" charset="0"/>
                <a:cs typeface="Arial" panose="020B0604020202020204" pitchFamily="34" charset="0"/>
              </a:rPr>
              <a:t>under colonial rule.</a:t>
            </a:r>
            <a:endParaRPr lang="en-GB" sz="2200" b="1" kern="100" baseline="-25000" dirty="0">
              <a:ea typeface="Times New Roman" panose="02020603050405020304" pitchFamily="18" charset="0"/>
              <a:cs typeface="Arial" panose="020B0604020202020204" pitchFamily="34" charset="0"/>
            </a:endParaRPr>
          </a:p>
          <a:p>
            <a:pPr>
              <a:spcBef>
                <a:spcPts val="0"/>
              </a:spcBef>
            </a:pPr>
            <a:r>
              <a:rPr lang="en-GB" sz="2200" kern="100" dirty="0">
                <a:ea typeface="Times New Roman" panose="02020603050405020304" pitchFamily="18" charset="0"/>
                <a:cs typeface="Arial" panose="020B0604020202020204" pitchFamily="34" charset="0"/>
              </a:rPr>
              <a:t>Received </a:t>
            </a:r>
            <a:r>
              <a:rPr lang="en-GB" sz="2200" b="1" kern="100" dirty="0">
                <a:ea typeface="Times New Roman" panose="02020603050405020304" pitchFamily="18" charset="0"/>
                <a:cs typeface="Arial" panose="020B0604020202020204" pitchFamily="34" charset="0"/>
              </a:rPr>
              <a:t>PhD in Forestry Science </a:t>
            </a:r>
            <a:r>
              <a:rPr lang="en-GB" sz="2200" kern="100" dirty="0">
                <a:ea typeface="Times New Roman" panose="02020603050405020304" pitchFamily="18" charset="0"/>
                <a:cs typeface="Arial" panose="020B0604020202020204" pitchFamily="34" charset="0"/>
              </a:rPr>
              <a:t>from Michigan State University, USA.</a:t>
            </a:r>
          </a:p>
          <a:p>
            <a:pPr>
              <a:spcBef>
                <a:spcPts val="0"/>
              </a:spcBef>
            </a:pPr>
            <a:r>
              <a:rPr lang="en-GB" sz="2200" kern="100" dirty="0">
                <a:ea typeface="Times New Roman" panose="02020603050405020304" pitchFamily="18" charset="0"/>
                <a:cs typeface="Arial" panose="020B0604020202020204" pitchFamily="34" charset="0"/>
              </a:rPr>
              <a:t>Became director of the </a:t>
            </a:r>
            <a:r>
              <a:rPr lang="en-GB" sz="2200" b="1" kern="100" dirty="0">
                <a:ea typeface="Times New Roman" panose="02020603050405020304" pitchFamily="18" charset="0"/>
                <a:cs typeface="Arial" panose="020B0604020202020204" pitchFamily="34" charset="0"/>
              </a:rPr>
              <a:t>Forest Research Institute Malaysia</a:t>
            </a:r>
            <a:r>
              <a:rPr lang="en-GB" sz="2200" kern="100" dirty="0">
                <a:ea typeface="Times New Roman" panose="02020603050405020304" pitchFamily="18" charset="0"/>
                <a:cs typeface="Arial" panose="020B0604020202020204" pitchFamily="34" charset="0"/>
              </a:rPr>
              <a:t> in 1977.</a:t>
            </a:r>
          </a:p>
          <a:p>
            <a:pPr>
              <a:spcBef>
                <a:spcPts val="0"/>
              </a:spcBef>
            </a:pPr>
            <a:r>
              <a:rPr lang="en-GB" sz="2200" kern="100" dirty="0">
                <a:ea typeface="Times New Roman" panose="02020603050405020304" pitchFamily="18" charset="0"/>
                <a:cs typeface="Arial" panose="020B0604020202020204" pitchFamily="34" charset="0"/>
              </a:rPr>
              <a:t>Helped </a:t>
            </a:r>
            <a:r>
              <a:rPr lang="en-GB" sz="2200" b="1" kern="100" dirty="0">
                <a:ea typeface="Times New Roman" panose="02020603050405020304" pitchFamily="18" charset="0"/>
                <a:cs typeface="Arial" panose="020B0604020202020204" pitchFamily="34" charset="0"/>
              </a:rPr>
              <a:t>establish national parks </a:t>
            </a:r>
            <a:r>
              <a:rPr lang="en-GB" sz="2200" kern="100" dirty="0">
                <a:ea typeface="Times New Roman" panose="02020603050405020304" pitchFamily="18" charset="0"/>
                <a:cs typeface="Arial" panose="020B0604020202020204" pitchFamily="34" charset="0"/>
              </a:rPr>
              <a:t>to protect rainforests in Malaysia.</a:t>
            </a: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375909" y="6578609"/>
            <a:ext cx="1832704" cy="24122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Belum-</a:t>
            </a:r>
            <a:r>
              <a:rPr lang="en-GB" sz="1000" baseline="-25000" dirty="0" err="1">
                <a:solidFill>
                  <a:schemeClr val="bg2"/>
                </a:solidFill>
              </a:rPr>
              <a:t>Temengor</a:t>
            </a:r>
            <a:r>
              <a:rPr lang="en-GB" sz="1000" baseline="-25000" dirty="0">
                <a:solidFill>
                  <a:schemeClr val="bg2"/>
                </a:solidFill>
              </a:rPr>
              <a:t> National Park, Malaysia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8288" y="452283"/>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764736" y="1417850"/>
            <a:ext cx="2112389" cy="629912"/>
          </a:xfrm>
        </p:spPr>
        <p:txBody>
          <a:bodyPr anchor="ctr">
            <a:noAutofit/>
          </a:bodyPr>
          <a:lstStyle/>
          <a:p>
            <a:pPr algn="ctr"/>
            <a:r>
              <a:rPr lang="en-GB" sz="3000" b="1" dirty="0"/>
              <a:t>Salleh </a:t>
            </a:r>
            <a:r>
              <a:rPr lang="en-GB" sz="3000" b="1" dirty="0" err="1"/>
              <a:t>Mohd</a:t>
            </a:r>
            <a:r>
              <a:rPr lang="en-GB" sz="3000" b="1" dirty="0"/>
              <a:t> Nor</a:t>
            </a:r>
            <a:endParaRPr lang="en-GB" sz="2500" b="1" dirty="0"/>
          </a:p>
        </p:txBody>
      </p:sp>
    </p:spTree>
    <p:extLst>
      <p:ext uri="{BB962C8B-B14F-4D97-AF65-F5344CB8AC3E}">
        <p14:creationId xmlns:p14="http://schemas.microsoft.com/office/powerpoint/2010/main" val="4013934910"/>
      </p:ext>
    </p:extLst>
  </p:cSld>
  <p:clrMapOvr>
    <a:masterClrMapping/>
  </p:clrMapOvr>
</p:sld>
</file>

<file path=ppt/theme/theme1.xml><?xml version="1.0" encoding="utf-8"?>
<a:theme xmlns:a="http://schemas.openxmlformats.org/drawingml/2006/main" name="Cosin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2781</TotalTime>
  <Words>2343</Words>
  <Application>Microsoft Macintosh PowerPoint</Application>
  <PresentationFormat>Widescreen</PresentationFormat>
  <Paragraphs>226</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AQAChevinPro</vt:lpstr>
      <vt:lpstr>Arial</vt:lpstr>
      <vt:lpstr>ArialMT</vt:lpstr>
      <vt:lpstr>Bahnschrift</vt:lpstr>
      <vt:lpstr>Bahnschrift SemiLight</vt:lpstr>
      <vt:lpstr>Calibri</vt:lpstr>
      <vt:lpstr>Cambria</vt:lpstr>
      <vt:lpstr>Grandview</vt:lpstr>
      <vt:lpstr>Wingdings</vt:lpstr>
      <vt:lpstr>CosineVTI</vt:lpstr>
      <vt:lpstr>Tropical Rainforests</vt:lpstr>
      <vt:lpstr>PowerPoint Presentation</vt:lpstr>
      <vt:lpstr>PowerPoint Presentation</vt:lpstr>
      <vt:lpstr>PowerPoint Presentation</vt:lpstr>
      <vt:lpstr>PowerPoint Presentation</vt:lpstr>
      <vt:lpstr>PowerPoint Presentation</vt:lpstr>
      <vt:lpstr>Lim Boo Liat</vt:lpstr>
      <vt:lpstr>Salleh Mohd Nor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Rainforests GCSE Geography</dc:title>
  <dc:subject/>
  <dc:creator>Environment and Empire</dc:creator>
  <cp:keywords/>
  <dc:description>https://environmentandempire.org.uk/</dc:description>
  <cp:lastModifiedBy>Poskett, James</cp:lastModifiedBy>
  <cp:revision>748</cp:revision>
  <dcterms:created xsi:type="dcterms:W3CDTF">2023-05-17T10:52:34Z</dcterms:created>
  <dcterms:modified xsi:type="dcterms:W3CDTF">2023-10-06T12:52:13Z</dcterms:modified>
  <cp:category/>
</cp:coreProperties>
</file>