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
  </p:notesMasterIdLst>
  <p:sldIdLst>
    <p:sldId id="272" r:id="rId2"/>
    <p:sldId id="269" r:id="rId3"/>
    <p:sldId id="257" r:id="rId4"/>
    <p:sldId id="260" r:id="rId5"/>
    <p:sldId id="270" r:id="rId6"/>
    <p:sldId id="271" r:id="rId7"/>
    <p:sldId id="268" r:id="rId8"/>
    <p:sldId id="26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45"/>
    <p:restoredTop sz="71837"/>
  </p:normalViewPr>
  <p:slideViewPr>
    <p:cSldViewPr snapToGrid="0">
      <p:cViewPr varScale="1">
        <p:scale>
          <a:sx n="90" d="100"/>
          <a:sy n="90" d="100"/>
        </p:scale>
        <p:origin x="1808" y="192"/>
      </p:cViewPr>
      <p:guideLst/>
    </p:cSldViewPr>
  </p:slideViewPr>
  <p:notesTextViewPr>
    <p:cViewPr>
      <p:scale>
        <a:sx n="1" d="1"/>
        <a:sy n="1" d="1"/>
      </p:scale>
      <p:origin x="0" y="-1752"/>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34CA91-D9F5-944F-B306-C178834B765F}" type="datetimeFigureOut">
              <a:rPr lang="en-GB" smtClean="0"/>
              <a:t>06/10/2023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E1365C-BD7C-1E4D-AF15-306A1D584297}" type="slidenum">
              <a:rPr lang="en-GB" smtClean="0"/>
              <a:t>‹#›</a:t>
            </a:fld>
            <a:endParaRPr lang="en-GB"/>
          </a:p>
        </p:txBody>
      </p:sp>
    </p:spTree>
    <p:extLst>
      <p:ext uri="{BB962C8B-B14F-4D97-AF65-F5344CB8AC3E}">
        <p14:creationId xmlns:p14="http://schemas.microsoft.com/office/powerpoint/2010/main" val="1371613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u="sng" dirty="0"/>
              <a:t>TEACHER NOTES</a:t>
            </a:r>
          </a:p>
          <a:p>
            <a:r>
              <a:rPr lang="en-GB" b="0" u="none" dirty="0"/>
              <a:t>The aim of each teaching resource in this pack is to encourage students to explore:</a:t>
            </a:r>
          </a:p>
          <a:p>
            <a:endParaRPr lang="en-GB" b="0" u="none" dirty="0"/>
          </a:p>
          <a:p>
            <a:pPr marL="228600" indent="-228600">
              <a:buAutoNum type="arabicParenBoth"/>
            </a:pPr>
            <a:r>
              <a:rPr lang="en-GB" b="0" u="none" dirty="0"/>
              <a:t>The effects and consequences of empire on geography</a:t>
            </a:r>
          </a:p>
          <a:p>
            <a:pPr marL="228600" indent="-228600">
              <a:buAutoNum type="arabicParenBoth"/>
            </a:pPr>
            <a:r>
              <a:rPr lang="en-GB" b="0" u="none" dirty="0"/>
              <a:t>The contributions of non-European people to the study of geography</a:t>
            </a:r>
          </a:p>
          <a:p>
            <a:pPr marL="228600" indent="-228600">
              <a:buAutoNum type="arabicParenBoth"/>
            </a:pPr>
            <a:endParaRPr lang="en-GB" b="0" u="none" dirty="0"/>
          </a:p>
          <a:p>
            <a:pPr marL="0" indent="0">
              <a:buNone/>
            </a:pPr>
            <a:r>
              <a:rPr lang="en-GB" b="0" u="none" dirty="0"/>
              <a:t>The aim is therefore to both </a:t>
            </a:r>
            <a:r>
              <a:rPr lang="en-GB" b="0" i="1" u="none" dirty="0"/>
              <a:t>decolonise </a:t>
            </a:r>
            <a:r>
              <a:rPr lang="en-GB" b="0" i="0" u="none" dirty="0"/>
              <a:t>and </a:t>
            </a:r>
            <a:r>
              <a:rPr lang="en-GB" b="0" i="1" u="none" dirty="0"/>
              <a:t>diversify </a:t>
            </a:r>
            <a:r>
              <a:rPr lang="en-GB" b="0" i="0" u="none" dirty="0"/>
              <a:t>the teaching of geography.</a:t>
            </a:r>
          </a:p>
          <a:p>
            <a:pPr marL="0" indent="0">
              <a:buNone/>
            </a:pPr>
            <a:endParaRPr lang="en-GB" b="0" i="0" u="none" dirty="0"/>
          </a:p>
          <a:p>
            <a:pPr marL="0" indent="0">
              <a:buNone/>
            </a:pPr>
            <a:r>
              <a:rPr lang="en-GB" b="1" i="0" u="sng" dirty="0"/>
              <a:t>SENSITIVITY GUIDANCE</a:t>
            </a:r>
          </a:p>
          <a:p>
            <a:pPr marL="0" indent="0">
              <a:buNone/>
            </a:pPr>
            <a:r>
              <a:rPr lang="en-GB" b="0" u="none" dirty="0"/>
              <a:t>Some students, particularly those from Malaysia, or with family in Malaysia, may have been personally affected by the events described in this case.</a:t>
            </a:r>
          </a:p>
          <a:p>
            <a:pPr marL="0" indent="0">
              <a:buNone/>
            </a:pPr>
            <a:endParaRPr lang="en-GB" b="0" u="none" dirty="0"/>
          </a:p>
          <a:p>
            <a:pPr marL="0" indent="0">
              <a:buNone/>
            </a:pPr>
            <a:r>
              <a:rPr lang="en-GB" b="0" u="none" dirty="0"/>
              <a:t>We advise that students are informed in advance about the content, but also empowered, where they feel comfortable to share their own experiences and perspectives.</a:t>
            </a:r>
          </a:p>
          <a:p>
            <a:pPr marL="0" indent="0">
              <a:buNone/>
            </a:pPr>
            <a:endParaRPr lang="en-GB" b="1" u="sng" dirty="0"/>
          </a:p>
          <a:p>
            <a:r>
              <a:rPr lang="en-GB" b="1" u="sng" dirty="0"/>
              <a:t>SPECIFICATION</a:t>
            </a:r>
          </a:p>
          <a:p>
            <a:r>
              <a:rPr lang="en-GB" b="1" u="none" dirty="0"/>
              <a:t>AQA GCSE Geography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512D8E"/>
                </a:solidFill>
                <a:effectLst/>
                <a:latin typeface="ArialMT"/>
              </a:rPr>
              <a:t>3.1.2 Section B: The living world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512D8E"/>
              </a:solidFill>
              <a:effectLst/>
              <a:latin typeface="ArialMT"/>
            </a:endParaRPr>
          </a:p>
          <a:p>
            <a:r>
              <a:rPr lang="en-GB" sz="1800" b="1" dirty="0">
                <a:solidFill>
                  <a:srgbClr val="512D8E"/>
                </a:solidFill>
                <a:effectLst/>
                <a:latin typeface="ArialMT"/>
              </a:rPr>
              <a:t>3.1.2.2 </a:t>
            </a:r>
            <a:r>
              <a:rPr lang="en-GB" sz="1800" b="1" dirty="0">
                <a:solidFill>
                  <a:srgbClr val="512D8E"/>
                </a:solidFill>
                <a:effectLst/>
                <a:latin typeface="AQAChevinPro"/>
              </a:rPr>
              <a:t>Tropical rainforests</a:t>
            </a:r>
            <a:endParaRPr lang="en-GB" sz="2800" b="1" dirty="0"/>
          </a:p>
          <a:p>
            <a:r>
              <a:rPr lang="en-GB" sz="1800" dirty="0">
                <a:effectLst/>
                <a:latin typeface="ArialMT"/>
              </a:rPr>
              <a:t>Tropical rainforest ecosystems have a range of distinctive characteristics. </a:t>
            </a:r>
            <a:endParaRPr lang="en-GB" sz="28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MT"/>
              </a:rPr>
              <a:t>Deforestation has economic and environmental impacts.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MT"/>
              </a:rPr>
              <a:t>Tropical rainforests need to be managed to be sustainable.</a:t>
            </a:r>
            <a:endParaRPr lang="en-GB" dirty="0">
              <a:effectLst/>
            </a:endParaRPr>
          </a:p>
          <a:p>
            <a:endParaRPr lang="en-GB" dirty="0"/>
          </a:p>
          <a:p>
            <a:r>
              <a:rPr lang="en-GB" sz="1200" b="1" u="sng" dirty="0">
                <a:effectLst/>
                <a:latin typeface="ArialMT"/>
              </a:rPr>
              <a:t>COPYRIGHT AND TERMS</a:t>
            </a:r>
          </a:p>
          <a:p>
            <a:r>
              <a:rPr lang="en-GB" sz="1200" b="0" u="none" dirty="0">
                <a:effectLst/>
                <a:latin typeface="ArialMT"/>
              </a:rPr>
              <a:t>All content is provided under the Creative Commons Attribution 4.0 license: https://</a:t>
            </a:r>
            <a:r>
              <a:rPr lang="en-GB" sz="1200" b="0" u="none" dirty="0" err="1">
                <a:effectLst/>
                <a:latin typeface="ArialMT"/>
              </a:rPr>
              <a:t>creativecommons.org</a:t>
            </a:r>
            <a:r>
              <a:rPr lang="en-GB" sz="1200" b="0" u="none" dirty="0">
                <a:effectLst/>
                <a:latin typeface="ArialMT"/>
              </a:rPr>
              <a:t>/licenses/by/4.0/ </a:t>
            </a:r>
          </a:p>
          <a:p>
            <a:r>
              <a:rPr lang="en-GB" sz="1200" b="0" u="none" dirty="0">
                <a:effectLst/>
                <a:latin typeface="ArialMT"/>
              </a:rPr>
              <a:t>Images rights are held by respective copyright holders</a:t>
            </a:r>
          </a:p>
          <a:p>
            <a:endParaRPr lang="en-GB" sz="1200" b="0" u="none" dirty="0">
              <a:effectLst/>
              <a:latin typeface="ArialMT"/>
            </a:endParaRPr>
          </a:p>
          <a:p>
            <a:r>
              <a:rPr lang="en-GB" sz="1200" b="0" u="none" dirty="0">
                <a:effectLst/>
                <a:latin typeface="ArialMT"/>
              </a:rPr>
              <a:t>For further information about the project, please see https://</a:t>
            </a:r>
            <a:r>
              <a:rPr lang="en-GB" sz="1200" b="0" u="none" dirty="0" err="1">
                <a:effectLst/>
                <a:latin typeface="ArialMT"/>
              </a:rPr>
              <a:t>environmentandempire.org.uk</a:t>
            </a:r>
            <a:r>
              <a:rPr lang="en-GB" sz="1200" b="0" u="none" dirty="0">
                <a:effectLst/>
                <a:latin typeface="ArialMT"/>
              </a:rPr>
              <a:t>/</a:t>
            </a:r>
          </a:p>
        </p:txBody>
      </p:sp>
      <p:sp>
        <p:nvSpPr>
          <p:cNvPr id="4" name="Slide Number Placeholder 3"/>
          <p:cNvSpPr>
            <a:spLocks noGrp="1"/>
          </p:cNvSpPr>
          <p:nvPr>
            <p:ph type="sldNum" sz="quarter" idx="5"/>
          </p:nvPr>
        </p:nvSpPr>
        <p:spPr/>
        <p:txBody>
          <a:bodyPr/>
          <a:lstStyle/>
          <a:p>
            <a:fld id="{B1E1365C-BD7C-1E4D-AF15-306A1D584297}" type="slidenum">
              <a:rPr lang="en-GB" smtClean="0"/>
              <a:t>1</a:t>
            </a:fld>
            <a:endParaRPr lang="en-GB"/>
          </a:p>
        </p:txBody>
      </p:sp>
    </p:spTree>
    <p:extLst>
      <p:ext uri="{BB962C8B-B14F-4D97-AF65-F5344CB8AC3E}">
        <p14:creationId xmlns:p14="http://schemas.microsoft.com/office/powerpoint/2010/main" val="3633592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SPECIFICATION</a:t>
            </a:r>
          </a:p>
          <a:p>
            <a:r>
              <a:rPr lang="en-GB" b="1" u="none" dirty="0"/>
              <a:t>AQA GCSE Geography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rgbClr val="512D8E"/>
                </a:solidFill>
                <a:effectLst/>
                <a:latin typeface="ArialMT"/>
              </a:rPr>
              <a:t>3.1.2 Section B: The living world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dirty="0">
              <a:solidFill>
                <a:srgbClr val="512D8E"/>
              </a:solidFill>
              <a:effectLst/>
              <a:latin typeface="ArialMT"/>
            </a:endParaRPr>
          </a:p>
          <a:p>
            <a:r>
              <a:rPr lang="en-GB" sz="1200" b="1" dirty="0">
                <a:solidFill>
                  <a:srgbClr val="512D8E"/>
                </a:solidFill>
                <a:effectLst/>
                <a:latin typeface="ArialMT"/>
              </a:rPr>
              <a:t>3.1.2.2 </a:t>
            </a:r>
            <a:r>
              <a:rPr lang="en-GB" sz="1200" b="1" dirty="0">
                <a:solidFill>
                  <a:srgbClr val="512D8E"/>
                </a:solidFill>
                <a:effectLst/>
                <a:latin typeface="AQAChevinPro"/>
              </a:rPr>
              <a:t>Tropical rainforests</a:t>
            </a:r>
            <a:endParaRPr lang="en-GB" sz="1800" b="1" dirty="0"/>
          </a:p>
          <a:p>
            <a:r>
              <a:rPr lang="en-GB" sz="1200" dirty="0">
                <a:effectLst/>
                <a:latin typeface="ArialMT"/>
              </a:rPr>
              <a:t>Tropical rainforest ecosystems have a range of distinctive characteristics. </a:t>
            </a:r>
            <a:endParaRPr lang="en-GB" sz="18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MT"/>
              </a:rPr>
              <a:t>Tropical rainforests need to be managed to be sustainable.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Arial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u="sng" dirty="0"/>
              <a:t>TEACHER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effectLst/>
                <a:latin typeface="ArialMT"/>
              </a:rPr>
              <a:t>It may be useful to point out the two different regions that make up Malaysia (Peninsula Malaysia and Eastern Malaysia, on the island of Borneo).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effectLst/>
              <a:latin typeface="Arial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effectLst/>
                <a:latin typeface="ArialMT"/>
              </a:rPr>
              <a:t>You may also want to point out where the equator is (marked in purple) and ask the class about its significance.</a:t>
            </a:r>
            <a:endParaRPr lang="en-GB" b="0" dirty="0">
              <a:effectLst/>
            </a:endParaRPr>
          </a:p>
        </p:txBody>
      </p:sp>
      <p:sp>
        <p:nvSpPr>
          <p:cNvPr id="4" name="Slide Number Placeholder 3"/>
          <p:cNvSpPr>
            <a:spLocks noGrp="1"/>
          </p:cNvSpPr>
          <p:nvPr>
            <p:ph type="sldNum" sz="quarter" idx="5"/>
          </p:nvPr>
        </p:nvSpPr>
        <p:spPr/>
        <p:txBody>
          <a:bodyPr/>
          <a:lstStyle/>
          <a:p>
            <a:fld id="{B1E1365C-BD7C-1E4D-AF15-306A1D584297}" type="slidenum">
              <a:rPr lang="en-GB" smtClean="0"/>
              <a:t>2</a:t>
            </a:fld>
            <a:endParaRPr lang="en-GB" dirty="0"/>
          </a:p>
        </p:txBody>
      </p:sp>
    </p:spTree>
    <p:extLst>
      <p:ext uri="{BB962C8B-B14F-4D97-AF65-F5344CB8AC3E}">
        <p14:creationId xmlns:p14="http://schemas.microsoft.com/office/powerpoint/2010/main" val="3174377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SPECIFICATION</a:t>
            </a:r>
          </a:p>
          <a:p>
            <a:r>
              <a:rPr lang="en-GB" b="1" u="none" dirty="0"/>
              <a:t>AQA GCSE Geography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rgbClr val="512D8E"/>
                </a:solidFill>
                <a:effectLst/>
                <a:latin typeface="ArialMT"/>
              </a:rPr>
              <a:t>3.1.2 Section B: The living world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dirty="0">
              <a:solidFill>
                <a:srgbClr val="512D8E"/>
              </a:solidFill>
              <a:effectLst/>
              <a:latin typeface="ArialMT"/>
            </a:endParaRPr>
          </a:p>
          <a:p>
            <a:r>
              <a:rPr lang="en-GB" sz="1200" b="1" dirty="0">
                <a:solidFill>
                  <a:srgbClr val="512D8E"/>
                </a:solidFill>
                <a:effectLst/>
                <a:latin typeface="ArialMT"/>
              </a:rPr>
              <a:t>3.1.2.2 </a:t>
            </a:r>
            <a:r>
              <a:rPr lang="en-GB" sz="1200" b="1" dirty="0">
                <a:solidFill>
                  <a:srgbClr val="512D8E"/>
                </a:solidFill>
                <a:effectLst/>
                <a:latin typeface="AQAChevinPro"/>
              </a:rPr>
              <a:t>Tropical rainforests</a:t>
            </a:r>
            <a:endParaRPr lang="en-GB" sz="1800" b="1" dirty="0"/>
          </a:p>
          <a:p>
            <a:r>
              <a:rPr lang="en-GB" sz="1800" dirty="0">
                <a:effectLst/>
                <a:latin typeface="ArialMT"/>
              </a:rPr>
              <a:t>Deforestation has economic and environmental impact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MT"/>
              </a:rPr>
              <a:t>Causes of deforestation – subsistence and commercial farming, logging, road building, mineral extraction, energy development, settlement, population growth.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Arial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u="sng" dirty="0"/>
              <a:t>TEACHER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ArialMT"/>
              </a:rPr>
              <a:t>You may wish to ask the class what they think the </a:t>
            </a:r>
            <a:r>
              <a:rPr lang="en-GB" sz="1800" b="1" dirty="0">
                <a:effectLst/>
                <a:latin typeface="ArialMT"/>
              </a:rPr>
              <a:t>impacts of deforestation </a:t>
            </a:r>
            <a:r>
              <a:rPr lang="en-GB" sz="1800" b="0" dirty="0">
                <a:effectLst/>
                <a:latin typeface="ArialMT"/>
              </a:rPr>
              <a:t>would be on biodiversity.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effectLst/>
              <a:latin typeface="Arial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ArialMT"/>
              </a:rPr>
              <a:t>You might also point out the photograph of a palm oil plantation in Malaysia, and ask the students what they think it might have looked like before deforestation.</a:t>
            </a:r>
          </a:p>
        </p:txBody>
      </p:sp>
      <p:sp>
        <p:nvSpPr>
          <p:cNvPr id="4" name="Slide Number Placeholder 3"/>
          <p:cNvSpPr>
            <a:spLocks noGrp="1"/>
          </p:cNvSpPr>
          <p:nvPr>
            <p:ph type="sldNum" sz="quarter" idx="5"/>
          </p:nvPr>
        </p:nvSpPr>
        <p:spPr/>
        <p:txBody>
          <a:bodyPr/>
          <a:lstStyle/>
          <a:p>
            <a:fld id="{B1E1365C-BD7C-1E4D-AF15-306A1D584297}" type="slidenum">
              <a:rPr lang="en-GB" smtClean="0"/>
              <a:t>3</a:t>
            </a:fld>
            <a:endParaRPr lang="en-GB" dirty="0"/>
          </a:p>
        </p:txBody>
      </p:sp>
    </p:spTree>
    <p:extLst>
      <p:ext uri="{BB962C8B-B14F-4D97-AF65-F5344CB8AC3E}">
        <p14:creationId xmlns:p14="http://schemas.microsoft.com/office/powerpoint/2010/main" val="390274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SPECIFICATION</a:t>
            </a:r>
          </a:p>
          <a:p>
            <a:r>
              <a:rPr lang="en-GB" b="1" u="none" dirty="0"/>
              <a:t>AQA GCSE Geography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dirty="0">
                <a:solidFill>
                  <a:srgbClr val="512D8E"/>
                </a:solidFill>
                <a:effectLst/>
                <a:latin typeface="ArialMT"/>
              </a:rPr>
              <a:t>3.1.2 Section B: The living world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1" dirty="0">
              <a:solidFill>
                <a:srgbClr val="512D8E"/>
              </a:solidFill>
              <a:effectLst/>
              <a:latin typeface="ArialMT"/>
            </a:endParaRPr>
          </a:p>
          <a:p>
            <a:r>
              <a:rPr lang="en-GB" sz="1000" b="1" dirty="0">
                <a:solidFill>
                  <a:srgbClr val="512D8E"/>
                </a:solidFill>
                <a:effectLst/>
                <a:latin typeface="ArialMT"/>
              </a:rPr>
              <a:t>3.1.2.2 </a:t>
            </a:r>
            <a:r>
              <a:rPr lang="en-GB" sz="1000" b="1" dirty="0">
                <a:solidFill>
                  <a:srgbClr val="512D8E"/>
                </a:solidFill>
                <a:effectLst/>
                <a:latin typeface="AQAChevinPro"/>
              </a:rPr>
              <a:t>Tropical rainforests</a:t>
            </a:r>
            <a:endParaRPr lang="en-GB" sz="1200" b="1" dirty="0"/>
          </a:p>
          <a:p>
            <a:r>
              <a:rPr lang="en-GB" sz="1200" dirty="0">
                <a:effectLst/>
                <a:latin typeface="ArialMT"/>
              </a:rPr>
              <a:t>Deforestation has economic and environmental impact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MT"/>
              </a:rPr>
              <a:t>Causes of deforestation – subsistence and commercial farming, logging, road building, mineral extraction, energy development, settlement, population growth.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Arial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dirty="0"/>
              <a:t>TEACHER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effectLst/>
                <a:latin typeface="ArialMT"/>
              </a:rPr>
              <a:t>You may wish to explain to the class that rubber (at this time) was a natural product, made from rubber trees.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effectLst/>
              <a:latin typeface="Arial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effectLst/>
                <a:latin typeface="ArialMT"/>
              </a:rPr>
              <a:t>You may wish to ask them what rubber would have been used for at this time (car tires, hoses, shoes), and why the British wanted to make so much rubber (commercial value, expansion of motorcar industry, WW1)</a:t>
            </a:r>
          </a:p>
          <a:p>
            <a:endParaRPr lang="en-GB" dirty="0">
              <a:effectLst/>
            </a:endParaRPr>
          </a:p>
        </p:txBody>
      </p:sp>
      <p:sp>
        <p:nvSpPr>
          <p:cNvPr id="4" name="Slide Number Placeholder 3"/>
          <p:cNvSpPr>
            <a:spLocks noGrp="1"/>
          </p:cNvSpPr>
          <p:nvPr>
            <p:ph type="sldNum" sz="quarter" idx="5"/>
          </p:nvPr>
        </p:nvSpPr>
        <p:spPr/>
        <p:txBody>
          <a:bodyPr/>
          <a:lstStyle/>
          <a:p>
            <a:fld id="{B1E1365C-BD7C-1E4D-AF15-306A1D584297}" type="slidenum">
              <a:rPr lang="en-GB" smtClean="0"/>
              <a:t>4</a:t>
            </a:fld>
            <a:endParaRPr lang="en-GB" dirty="0"/>
          </a:p>
        </p:txBody>
      </p:sp>
    </p:spTree>
    <p:extLst>
      <p:ext uri="{BB962C8B-B14F-4D97-AF65-F5344CB8AC3E}">
        <p14:creationId xmlns:p14="http://schemas.microsoft.com/office/powerpoint/2010/main" val="657140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b="1" u="sng" dirty="0"/>
              <a:t>SPECIFICATION</a:t>
            </a:r>
          </a:p>
          <a:p>
            <a:r>
              <a:rPr lang="en-GB" sz="800" b="1" u="none" dirty="0"/>
              <a:t>AQA GCSE Geography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dirty="0">
                <a:solidFill>
                  <a:srgbClr val="512D8E"/>
                </a:solidFill>
                <a:effectLst/>
                <a:latin typeface="ArialMT"/>
              </a:rPr>
              <a:t>3.1.2 Section B: The living world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1" dirty="0">
              <a:solidFill>
                <a:srgbClr val="512D8E"/>
              </a:solidFill>
              <a:effectLst/>
              <a:latin typeface="ArialMT"/>
            </a:endParaRPr>
          </a:p>
          <a:p>
            <a:r>
              <a:rPr lang="en-GB" sz="800" b="1" dirty="0">
                <a:solidFill>
                  <a:srgbClr val="512D8E"/>
                </a:solidFill>
                <a:effectLst/>
                <a:latin typeface="ArialMT"/>
              </a:rPr>
              <a:t>3.1.2.2 </a:t>
            </a:r>
            <a:r>
              <a:rPr lang="en-GB" sz="800" b="1" dirty="0">
                <a:solidFill>
                  <a:srgbClr val="512D8E"/>
                </a:solidFill>
                <a:effectLst/>
                <a:latin typeface="AQAChevinPro"/>
              </a:rPr>
              <a:t>Tropical rainforests</a:t>
            </a:r>
            <a:endParaRPr lang="en-GB" sz="800" b="1" dirty="0"/>
          </a:p>
          <a:p>
            <a:r>
              <a:rPr lang="en-GB" sz="800" dirty="0">
                <a:effectLst/>
                <a:latin typeface="ArialMT"/>
              </a:rPr>
              <a:t>Deforestation has economic and environmental impact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effectLst/>
                <a:latin typeface="ArialMT"/>
              </a:rPr>
              <a:t>Impacts of deforestation – economic development, soil erosion, contribution to climate change.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effectLst/>
                <a:latin typeface="ArialMT"/>
              </a:rPr>
              <a:t>Value of tropical rainforests to people and the environment.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dirty="0">
              <a:solidFill>
                <a:srgbClr val="512D8E"/>
              </a:solidFill>
              <a:effectLst/>
              <a:latin typeface="Arial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u="sng" dirty="0"/>
              <a:t>TEACHER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500" dirty="0">
                <a:solidFill>
                  <a:srgbClr val="512D8E"/>
                </a:solidFill>
                <a:effectLst/>
                <a:latin typeface="ArialMT"/>
              </a:rPr>
              <a:t>You may wish to discuss how and why colonialism might have contributed in the short- and long-term to these different impacts.</a:t>
            </a:r>
          </a:p>
        </p:txBody>
      </p:sp>
      <p:sp>
        <p:nvSpPr>
          <p:cNvPr id="4" name="Slide Number Placeholder 3"/>
          <p:cNvSpPr>
            <a:spLocks noGrp="1"/>
          </p:cNvSpPr>
          <p:nvPr>
            <p:ph type="sldNum" sz="quarter" idx="5"/>
          </p:nvPr>
        </p:nvSpPr>
        <p:spPr/>
        <p:txBody>
          <a:bodyPr/>
          <a:lstStyle/>
          <a:p>
            <a:fld id="{B1E1365C-BD7C-1E4D-AF15-306A1D584297}" type="slidenum">
              <a:rPr lang="en-GB" smtClean="0"/>
              <a:t>5</a:t>
            </a:fld>
            <a:endParaRPr lang="en-GB" dirty="0"/>
          </a:p>
        </p:txBody>
      </p:sp>
    </p:spTree>
    <p:extLst>
      <p:ext uri="{BB962C8B-B14F-4D97-AF65-F5344CB8AC3E}">
        <p14:creationId xmlns:p14="http://schemas.microsoft.com/office/powerpoint/2010/main" val="1183737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dirty="0"/>
              <a:t>SPECIFICATION</a:t>
            </a:r>
          </a:p>
          <a:p>
            <a:r>
              <a:rPr lang="en-GB" sz="1200" b="1" u="none" dirty="0"/>
              <a:t>AQA GCSE Geography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512D8E"/>
                </a:solidFill>
                <a:effectLst/>
                <a:latin typeface="ArialMT"/>
              </a:rPr>
              <a:t>3.1.2 Section B: The living world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512D8E"/>
              </a:solidFill>
              <a:effectLst/>
              <a:latin typeface="ArialMT"/>
            </a:endParaRPr>
          </a:p>
          <a:p>
            <a:r>
              <a:rPr lang="en-GB" sz="1200" b="1" dirty="0">
                <a:solidFill>
                  <a:srgbClr val="512D8E"/>
                </a:solidFill>
                <a:effectLst/>
                <a:latin typeface="ArialMT"/>
              </a:rPr>
              <a:t>3.1.2.2 </a:t>
            </a:r>
            <a:r>
              <a:rPr lang="en-GB" sz="1200" b="1" dirty="0">
                <a:solidFill>
                  <a:srgbClr val="512D8E"/>
                </a:solidFill>
                <a:effectLst/>
                <a:latin typeface="AQAChevinPro"/>
              </a:rPr>
              <a:t>Tropical rainforests</a:t>
            </a:r>
            <a:endParaRPr lang="en-GB" sz="1200" b="1" dirty="0"/>
          </a:p>
          <a:p>
            <a:r>
              <a:rPr lang="en-GB" sz="1200" dirty="0">
                <a:effectLst/>
                <a:latin typeface="ArialMT"/>
              </a:rPr>
              <a:t>Deforestation has economic and environmental impact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MT"/>
              </a:rPr>
              <a:t>Impacts of deforestation – economic development, soil erosion, contribution to climate change.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MT"/>
              </a:rPr>
              <a:t>Tropical rainforests need to be managed to be sustainable. </a:t>
            </a:r>
          </a:p>
        </p:txBody>
      </p:sp>
      <p:sp>
        <p:nvSpPr>
          <p:cNvPr id="4" name="Slide Number Placeholder 3"/>
          <p:cNvSpPr>
            <a:spLocks noGrp="1"/>
          </p:cNvSpPr>
          <p:nvPr>
            <p:ph type="sldNum" sz="quarter" idx="5"/>
          </p:nvPr>
        </p:nvSpPr>
        <p:spPr/>
        <p:txBody>
          <a:bodyPr/>
          <a:lstStyle/>
          <a:p>
            <a:fld id="{B1E1365C-BD7C-1E4D-AF15-306A1D584297}" type="slidenum">
              <a:rPr lang="en-GB" smtClean="0"/>
              <a:t>6</a:t>
            </a:fld>
            <a:endParaRPr lang="en-GB" dirty="0"/>
          </a:p>
        </p:txBody>
      </p:sp>
    </p:spTree>
    <p:extLst>
      <p:ext uri="{BB962C8B-B14F-4D97-AF65-F5344CB8AC3E}">
        <p14:creationId xmlns:p14="http://schemas.microsoft.com/office/powerpoint/2010/main" val="3982410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dirty="0"/>
              <a:t>SPECIFICATION</a:t>
            </a:r>
          </a:p>
          <a:p>
            <a:r>
              <a:rPr lang="en-GB" sz="1200" b="1" u="none" dirty="0"/>
              <a:t>AQA GCSE Geography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512D8E"/>
                </a:solidFill>
                <a:effectLst/>
                <a:latin typeface="ArialMT"/>
              </a:rPr>
              <a:t>3.1.2 Section B: The living world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512D8E"/>
              </a:solidFill>
              <a:effectLst/>
              <a:latin typeface="ArialMT"/>
            </a:endParaRPr>
          </a:p>
          <a:p>
            <a:r>
              <a:rPr lang="en-GB" sz="1200" b="1" dirty="0">
                <a:solidFill>
                  <a:srgbClr val="512D8E"/>
                </a:solidFill>
                <a:effectLst/>
                <a:latin typeface="ArialMT"/>
              </a:rPr>
              <a:t>3.1.2.2 </a:t>
            </a:r>
            <a:r>
              <a:rPr lang="en-GB" sz="1200" b="1" dirty="0">
                <a:solidFill>
                  <a:srgbClr val="512D8E"/>
                </a:solidFill>
                <a:effectLst/>
                <a:latin typeface="AQAChevinPro"/>
              </a:rPr>
              <a:t>Tropical rainforests</a:t>
            </a:r>
            <a:endParaRPr lang="en-GB" sz="1200" b="1" dirty="0"/>
          </a:p>
          <a:p>
            <a:r>
              <a:rPr lang="en-GB" sz="1200" dirty="0">
                <a:effectLst/>
                <a:latin typeface="ArialMT"/>
              </a:rPr>
              <a:t>Deforestation has economic and environmental impact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MT"/>
              </a:rPr>
              <a:t>Tropical rainforests need to be managed to be sustainable. </a:t>
            </a:r>
          </a:p>
          <a:p>
            <a:r>
              <a:rPr lang="en-GB" sz="1800" dirty="0">
                <a:effectLst/>
                <a:latin typeface="ArialMT"/>
              </a:rPr>
              <a:t>Value of tropical rainforests to people and the environment. </a:t>
            </a:r>
            <a:endParaRPr lang="en-GB" dirty="0">
              <a:effectLst/>
            </a:endParaRPr>
          </a:p>
          <a:p>
            <a:r>
              <a:rPr lang="en-GB" sz="1800" dirty="0">
                <a:effectLst/>
                <a:latin typeface="ArialMT"/>
              </a:rPr>
              <a:t>Strategies used to manage the rainforest sustainably – selective logging and replanting, conservation and education, ecotourism and international agreements about the use of tropical hardwoods, debt reduction.</a:t>
            </a:r>
          </a:p>
          <a:p>
            <a:endParaRPr lang="en-GB" sz="1800" dirty="0">
              <a:effectLst/>
              <a:latin typeface="ArialMT"/>
            </a:endParaRPr>
          </a:p>
          <a:p>
            <a:r>
              <a:rPr lang="en-GB" sz="1800" b="1" u="sng" dirty="0">
                <a:effectLst/>
                <a:latin typeface="ArialMT"/>
              </a:rPr>
              <a:t>TEACHER NOTEs</a:t>
            </a:r>
            <a:endParaRPr lang="en-GB" dirty="0">
              <a:effectLst/>
            </a:endParaRPr>
          </a:p>
          <a:p>
            <a:r>
              <a:rPr lang="en-GB" sz="1200" b="0" dirty="0"/>
              <a:t>Lim Boo </a:t>
            </a:r>
            <a:r>
              <a:rPr lang="en-GB" sz="1200" b="0" dirty="0" err="1"/>
              <a:t>Liat’s</a:t>
            </a:r>
            <a:r>
              <a:rPr lang="en-GB" sz="1200" b="0" dirty="0"/>
              <a:t> career is a good example of the importance of </a:t>
            </a:r>
            <a:r>
              <a:rPr lang="en-GB" sz="1200" b="1" dirty="0"/>
              <a:t>zoos </a:t>
            </a:r>
            <a:r>
              <a:rPr lang="en-GB" sz="1200" b="0" dirty="0"/>
              <a:t>in conservation. You may wish to get the students to discuss how zoos help with conservation, including rainforest conservation, especially if they are more familiar with the idea of a zoo as simply a tourist destination.</a:t>
            </a:r>
            <a:endParaRPr lang="en-GB" sz="1200" b="0" dirty="0">
              <a:effectLst/>
              <a:latin typeface="ArialMT"/>
            </a:endParaRPr>
          </a:p>
        </p:txBody>
      </p:sp>
      <p:sp>
        <p:nvSpPr>
          <p:cNvPr id="4" name="Slide Number Placeholder 3"/>
          <p:cNvSpPr>
            <a:spLocks noGrp="1"/>
          </p:cNvSpPr>
          <p:nvPr>
            <p:ph type="sldNum" sz="quarter" idx="5"/>
          </p:nvPr>
        </p:nvSpPr>
        <p:spPr/>
        <p:txBody>
          <a:bodyPr/>
          <a:lstStyle/>
          <a:p>
            <a:fld id="{B1E1365C-BD7C-1E4D-AF15-306A1D584297}" type="slidenum">
              <a:rPr lang="en-GB" smtClean="0"/>
              <a:t>7</a:t>
            </a:fld>
            <a:endParaRPr lang="en-GB" dirty="0"/>
          </a:p>
        </p:txBody>
      </p:sp>
    </p:spTree>
    <p:extLst>
      <p:ext uri="{BB962C8B-B14F-4D97-AF65-F5344CB8AC3E}">
        <p14:creationId xmlns:p14="http://schemas.microsoft.com/office/powerpoint/2010/main" val="2229047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dirty="0"/>
              <a:t>SPECIFICATION</a:t>
            </a:r>
          </a:p>
          <a:p>
            <a:r>
              <a:rPr lang="en-GB" sz="1200" b="1" u="none" dirty="0"/>
              <a:t>AQA GCSE Geography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512D8E"/>
                </a:solidFill>
                <a:effectLst/>
                <a:latin typeface="ArialMT"/>
              </a:rPr>
              <a:t>3.1.2 Section B: The living world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512D8E"/>
              </a:solidFill>
              <a:effectLst/>
              <a:latin typeface="ArialMT"/>
            </a:endParaRPr>
          </a:p>
          <a:p>
            <a:r>
              <a:rPr lang="en-GB" sz="1000" b="1" dirty="0">
                <a:solidFill>
                  <a:srgbClr val="512D8E"/>
                </a:solidFill>
                <a:effectLst/>
                <a:latin typeface="ArialMT"/>
              </a:rPr>
              <a:t>3.1.2.2 </a:t>
            </a:r>
            <a:r>
              <a:rPr lang="en-GB" sz="1000" b="1" dirty="0">
                <a:solidFill>
                  <a:srgbClr val="512D8E"/>
                </a:solidFill>
                <a:effectLst/>
                <a:latin typeface="AQAChevinPro"/>
              </a:rPr>
              <a:t>Tropical rainforests</a:t>
            </a:r>
            <a:endParaRPr lang="en-GB" sz="1000" b="1" dirty="0"/>
          </a:p>
          <a:p>
            <a:r>
              <a:rPr lang="en-GB" sz="1000" dirty="0">
                <a:effectLst/>
                <a:latin typeface="ArialMT"/>
              </a:rPr>
              <a:t>Deforestation has economic and environmental impact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MT"/>
              </a:rPr>
              <a:t>Tropical rainforests need to be managed to be sustainable. </a:t>
            </a:r>
          </a:p>
          <a:p>
            <a:r>
              <a:rPr lang="en-GB" sz="1200" dirty="0">
                <a:effectLst/>
                <a:latin typeface="ArialMT"/>
              </a:rPr>
              <a:t>Value of tropical rainforests to people and the environment. </a:t>
            </a:r>
            <a:endParaRPr lang="en-GB" dirty="0">
              <a:effectLst/>
            </a:endParaRPr>
          </a:p>
          <a:p>
            <a:r>
              <a:rPr lang="en-GB" sz="1200" dirty="0">
                <a:effectLst/>
                <a:latin typeface="ArialMT"/>
              </a:rPr>
              <a:t>Strategies used to manage the rainforest sustainably – selective logging and replanting, conservation and education, ecotourism and international agreements about the use of tropical hardwoods, debt reduction. </a:t>
            </a:r>
            <a:endParaRPr lang="en-GB" dirty="0">
              <a:effectLst/>
            </a:endParaRPr>
          </a:p>
          <a:p>
            <a:endParaRPr lang="en-GB" dirty="0">
              <a:effectLst/>
            </a:endParaRPr>
          </a:p>
          <a:p>
            <a:r>
              <a:rPr lang="en-GB" b="1" u="sng" dirty="0">
                <a:effectLst/>
              </a:rPr>
              <a:t>TEACHER NOTES</a:t>
            </a:r>
          </a:p>
          <a:p>
            <a:r>
              <a:rPr lang="en-GB" sz="1200" b="0" dirty="0"/>
              <a:t>Salleh </a:t>
            </a:r>
            <a:r>
              <a:rPr lang="en-GB" sz="1200" b="0" dirty="0" err="1"/>
              <a:t>Mohd</a:t>
            </a:r>
            <a:r>
              <a:rPr lang="en-GB" sz="1200" b="0" dirty="0"/>
              <a:t> </a:t>
            </a:r>
            <a:r>
              <a:rPr lang="en-GB" sz="1200" b="0" dirty="0" err="1"/>
              <a:t>Nor’s</a:t>
            </a:r>
            <a:r>
              <a:rPr lang="en-GB" sz="1200" b="0" dirty="0"/>
              <a:t> career is a good example of the importance of </a:t>
            </a:r>
            <a:r>
              <a:rPr lang="en-GB" sz="1200" b="1" dirty="0"/>
              <a:t>national parks </a:t>
            </a:r>
            <a:r>
              <a:rPr lang="en-GB" sz="1200" b="0" dirty="0"/>
              <a:t>for conservation, especially rainforest conservation. You may wish to discuss what a national park is and ask the class how this might help with rainforest conservation. You could also ask the class </a:t>
            </a:r>
            <a:r>
              <a:rPr lang="en-GB" sz="1200" b="1" dirty="0"/>
              <a:t>what rules would they put in place </a:t>
            </a:r>
            <a:r>
              <a:rPr lang="en-GB" sz="1200" b="0" dirty="0"/>
              <a:t>for a national park to be effective at conservation.</a:t>
            </a:r>
            <a:endParaRPr lang="en-GB" b="0" u="sng" dirty="0">
              <a:effectLst/>
            </a:endParaRPr>
          </a:p>
        </p:txBody>
      </p:sp>
      <p:sp>
        <p:nvSpPr>
          <p:cNvPr id="4" name="Slide Number Placeholder 3"/>
          <p:cNvSpPr>
            <a:spLocks noGrp="1"/>
          </p:cNvSpPr>
          <p:nvPr>
            <p:ph type="sldNum" sz="quarter" idx="5"/>
          </p:nvPr>
        </p:nvSpPr>
        <p:spPr/>
        <p:txBody>
          <a:bodyPr/>
          <a:lstStyle/>
          <a:p>
            <a:fld id="{B1E1365C-BD7C-1E4D-AF15-306A1D584297}" type="slidenum">
              <a:rPr lang="en-GB" smtClean="0"/>
              <a:t>8</a:t>
            </a:fld>
            <a:endParaRPr lang="en-GB"/>
          </a:p>
        </p:txBody>
      </p:sp>
    </p:spTree>
    <p:extLst>
      <p:ext uri="{BB962C8B-B14F-4D97-AF65-F5344CB8AC3E}">
        <p14:creationId xmlns:p14="http://schemas.microsoft.com/office/powerpoint/2010/main" val="2063345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317D1EC0-23FF-4FC8-B22D-E34878EAA4CC}"/>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AB929A7-258C-4469-AAB4-A67D713F7A80}"/>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A635CDB-2D00-49D5-B26E-0694A25000C7}"/>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4288D7A-F857-418D-92F2-368E841B9F27}"/>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1084F50-7F3C-4A4A-877E-FFD9EC7CD88B}"/>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31E64C1-F4C0-4A94-B319-BB1A0A2450B5}"/>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63D8374-8052-417F-AB69-B97EAC43D513}"/>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7750734-4D51-4019-A003-38A3DE49B434}"/>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1B693D1-DBA2-4D3B-9B37-D9EE8C4112F4}"/>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BCD3EA8-E4C0-4AF6-817F-F9F29157A499}"/>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170FB3-B397-4AC9-85FD-65388F26D90A}"/>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E5EC0B9-49C7-4777-AEC5-B5EF8DE40498}"/>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902048B-30F7-4434-87A5-140F9BB4BEB1}"/>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500A6E2-A41C-4751-8A4E-9A0C5718D930}"/>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C259517-7BE7-45F9-81C0-3A6362BF143C}"/>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0652F56-7B71-42B2-AB68-22204A6DF177}"/>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059830E-1C3D-4D42-8789-524971CB4657}"/>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53325A7-86D3-4B52-A7E3-ADDF408B4067}"/>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D53F46F-EC12-484C-A4E7-791E57687AC1}"/>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64ED9CA-8950-47B8-A9ED-22B45CE15FB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4429F7B-9FD7-438F-8ECA-3FCAD0061805}"/>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C558100-D455-4B41-890C-BCC898B2D165}"/>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2886397-398A-4318-BE16-2CBAC1902F9E}"/>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D32A3A6-CE6E-4ABD-8522-2C8DC88C070E}"/>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9014C09-5B84-4798-8BDE-C80D76E67B8E}"/>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A29EB9E-ED9D-4C69-8A26-9A7A0A830569}"/>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A2899F9-1795-416F-8F3D-26EEB684DB6A}"/>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3043474-8625-495C-BD06-3627FD286C55}"/>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432CE47-7631-408E-8DDC-79EE378B707B}"/>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2C8832D-8B8D-4036-B913-2D363143274B}"/>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CCEFEAF-E87B-4FF2-A947-94CABAA0610D}"/>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43A7CD3-94E1-42A9-BAB7-2AFCD9FCBD10}"/>
              </a:ext>
            </a:extLst>
          </p:cNvPr>
          <p:cNvSpPr>
            <a:spLocks noGrp="1"/>
          </p:cNvSpPr>
          <p:nvPr>
            <p:ph type="ctrTitle"/>
          </p:nvPr>
        </p:nvSpPr>
        <p:spPr>
          <a:xfrm>
            <a:off x="691078" y="722903"/>
            <a:ext cx="10495904" cy="2460770"/>
          </a:xfrm>
        </p:spPr>
        <p:txBody>
          <a:bodyPr anchor="b">
            <a:normAutofit/>
          </a:bodyPr>
          <a:lstStyle>
            <a:lvl1pPr algn="l">
              <a:defRPr sz="54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8467609B-8FD3-4FF7-8EBC-6619CA868B33}"/>
              </a:ext>
            </a:extLst>
          </p:cNvPr>
          <p:cNvSpPr>
            <a:spLocks noGrp="1"/>
          </p:cNvSpPr>
          <p:nvPr>
            <p:ph type="subTitle" idx="1"/>
          </p:nvPr>
        </p:nvSpPr>
        <p:spPr>
          <a:xfrm>
            <a:off x="691078" y="3428997"/>
            <a:ext cx="10495904" cy="230663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39" name="Right Triangle 38">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ate Placeholder 3">
            <a:extLst>
              <a:ext uri="{FF2B5EF4-FFF2-40B4-BE49-F238E27FC236}">
                <a16:creationId xmlns:a16="http://schemas.microsoft.com/office/drawing/2014/main" id="{ACC7A76F-3401-4F50-AE85-8F2AA247B99F}"/>
              </a:ext>
            </a:extLst>
          </p:cNvPr>
          <p:cNvSpPr>
            <a:spLocks noGrp="1"/>
          </p:cNvSpPr>
          <p:nvPr>
            <p:ph type="dt" sz="half" idx="10"/>
          </p:nvPr>
        </p:nvSpPr>
        <p:spPr/>
        <p:txBody>
          <a:bodyPr/>
          <a:lstStyle/>
          <a:p>
            <a:fld id="{8F72BA41-EC5B-4197-BCC8-0FD2E523CD7A}" type="datetimeFigureOut">
              <a:rPr lang="en-US" smtClean="0"/>
              <a:t>10/6/23</a:t>
            </a:fld>
            <a:endParaRPr lang="en-US"/>
          </a:p>
        </p:txBody>
      </p:sp>
      <p:sp>
        <p:nvSpPr>
          <p:cNvPr id="5" name="Footer Placeholder 4">
            <a:extLst>
              <a:ext uri="{FF2B5EF4-FFF2-40B4-BE49-F238E27FC236}">
                <a16:creationId xmlns:a16="http://schemas.microsoft.com/office/drawing/2014/main" id="{DEF02E50-D34E-4DD4-8B3B-55D08F25F50A}"/>
              </a:ext>
            </a:extLst>
          </p:cNvPr>
          <p:cNvSpPr>
            <a:spLocks noGrp="1"/>
          </p:cNvSpPr>
          <p:nvPr>
            <p:ph type="ftr" sz="quarter" idx="11"/>
          </p:nvPr>
        </p:nvSpPr>
        <p:spPr>
          <a:xfrm>
            <a:off x="691078" y="236364"/>
            <a:ext cx="4114800" cy="417126"/>
          </a:xfrm>
        </p:spPr>
        <p:txBody>
          <a:bodyPr/>
          <a:lstStyle/>
          <a:p>
            <a:endParaRPr lang="en-US"/>
          </a:p>
        </p:txBody>
      </p:sp>
      <p:sp>
        <p:nvSpPr>
          <p:cNvPr id="6" name="Slide Number Placeholder 5">
            <a:extLst>
              <a:ext uri="{FF2B5EF4-FFF2-40B4-BE49-F238E27FC236}">
                <a16:creationId xmlns:a16="http://schemas.microsoft.com/office/drawing/2014/main" id="{37B53B71-D2FA-4DDC-9C9C-E26F7B591A8E}"/>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461648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BD70F-ACE4-4595-845E-2296BDF83B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978CD9-E0B5-4B48-8366-91E6D22C9F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FAF4B4-44D3-4E29-B235-A1B868207789}"/>
              </a:ext>
            </a:extLst>
          </p:cNvPr>
          <p:cNvSpPr>
            <a:spLocks noGrp="1"/>
          </p:cNvSpPr>
          <p:nvPr>
            <p:ph type="dt" sz="half" idx="10"/>
          </p:nvPr>
        </p:nvSpPr>
        <p:spPr/>
        <p:txBody>
          <a:bodyPr/>
          <a:lstStyle/>
          <a:p>
            <a:fld id="{8F72BA41-EC5B-4197-BCC8-0FD2E523CD7A}" type="datetimeFigureOut">
              <a:rPr lang="en-US" smtClean="0"/>
              <a:t>10/6/23</a:t>
            </a:fld>
            <a:endParaRPr lang="en-US"/>
          </a:p>
        </p:txBody>
      </p:sp>
      <p:sp>
        <p:nvSpPr>
          <p:cNvPr id="5" name="Footer Placeholder 4">
            <a:extLst>
              <a:ext uri="{FF2B5EF4-FFF2-40B4-BE49-F238E27FC236}">
                <a16:creationId xmlns:a16="http://schemas.microsoft.com/office/drawing/2014/main" id="{E2D7BA37-9639-480E-84AB-EA277225CA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BFC658-154E-48DE-AD31-813E5170C93C}"/>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4222665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5405209-5179-4359-91ED-1B1A46619A99}"/>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0E32344F-3BE0-4CE8-B1BD-9ABD425E1C0D}"/>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99DE306-F4FB-4730-A066-ADF38D739563}"/>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CB32885-303F-477F-A081-27425944F230}"/>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60C0C0B-4CD0-467D-A382-2B2415102C48}"/>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788DF0F-327F-43A5-AB71-3D32053D83CA}"/>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98A0902-2662-4911-A532-AA6310861479}"/>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BDA4F7-23F4-46D1-8B7E-A21DD84083E1}"/>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7FC9FC2-8808-438E-8FFB-5FE416BFB5C8}"/>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04694E5-71F9-4210-9BE8-FC12CC177BD3}"/>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B37E805-A7E5-4906-B0C5-1373F3DA9628}"/>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4CD964-FBD6-41AB-8A02-9509A2BAC11F}"/>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9CD7FF8-E827-4E0A-BCE2-CCB34EDAC0FC}"/>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C4AD6BB-F1EE-4FB8-96E8-6890447800EC}"/>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E935057-E0A3-4DAE-B9C8-6E818D7A7205}"/>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08DDF69-1C14-453C-BC3A-37D3FE69DFC7}"/>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6C26D82-15BA-4B2E-A42D-2ECA8012D307}"/>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7F73B67-E5E9-4000-91DA-034B2127EFD2}"/>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AFAC1B5-F0DD-4FC0-B4C9-77CB29DF4425}"/>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9ACB3DB-54B2-4CEE-A791-C6FC6C758DAE}"/>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8324004-1030-47D9-B817-425FF6ECCEC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AA001C4-81AB-4FA6-ADAA-C8618056353B}"/>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D1DAD34-7844-4F16-9874-F51F2A23B9EA}"/>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7DCBC6D-1BDA-4CB1-A3EC-59F240C8FA19}"/>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5B3C1A0-58E7-47E4-831B-CF3EE21D1E90}"/>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8A09FAA-E123-4FE4-B67A-9EBDE1A3130F}"/>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317B7C6-C816-4A58-B184-135E4FD19F55}"/>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4D22ABB-4CE8-47DC-80BF-39B3E4CF7048}"/>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A17DE37-A292-4031-AF42-CDB00A13EE76}"/>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73EF673-CB75-435F-9BF3-7594EC3ADF8F}"/>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35F4581-15F6-47EE-87D0-1132A093DBA5}"/>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65CF984-F5BD-45C4-9A12-B02DB4F044E1}"/>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39" name="Right Triangle 38">
            <a:extLst>
              <a:ext uri="{FF2B5EF4-FFF2-40B4-BE49-F238E27FC236}">
                <a16:creationId xmlns:a16="http://schemas.microsoft.com/office/drawing/2014/main" id="{ACE66A86-8455-497B-9CA4-F460A19E5FBB}"/>
              </a:ext>
              <a:ext uri="{C183D7F6-B498-43B3-948B-1728B52AA6E4}">
                <adec:decorative xmlns:adec="http://schemas.microsoft.com/office/drawing/2017/decorative" val="1"/>
              </a:ext>
            </a:extLst>
          </p:cNvPr>
          <p:cNvSpPr/>
          <p:nvPr/>
        </p:nvSpPr>
        <p:spPr>
          <a:xfrm rot="18900000">
            <a:off x="7770390" y="-287370"/>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Vertical Title 1">
            <a:extLst>
              <a:ext uri="{FF2B5EF4-FFF2-40B4-BE49-F238E27FC236}">
                <a16:creationId xmlns:a16="http://schemas.microsoft.com/office/drawing/2014/main" id="{5868C62B-71EF-4824-9EE8-6CAE17984232}"/>
              </a:ext>
            </a:extLst>
          </p:cNvPr>
          <p:cNvSpPr>
            <a:spLocks noGrp="1"/>
          </p:cNvSpPr>
          <p:nvPr>
            <p:ph type="title" orient="vert"/>
          </p:nvPr>
        </p:nvSpPr>
        <p:spPr>
          <a:xfrm>
            <a:off x="7707774" y="715616"/>
            <a:ext cx="3295876" cy="502659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243E4C8-4AA9-49D7-BF71-1AB5F2CFE1FC}"/>
              </a:ext>
            </a:extLst>
          </p:cNvPr>
          <p:cNvSpPr>
            <a:spLocks noGrp="1"/>
          </p:cNvSpPr>
          <p:nvPr>
            <p:ph type="body" orient="vert" idx="1"/>
          </p:nvPr>
        </p:nvSpPr>
        <p:spPr>
          <a:xfrm>
            <a:off x="683588" y="715616"/>
            <a:ext cx="6770448" cy="50265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97898B3-014E-440B-BA4E-106339212804}"/>
              </a:ext>
            </a:extLst>
          </p:cNvPr>
          <p:cNvSpPr>
            <a:spLocks noGrp="1"/>
          </p:cNvSpPr>
          <p:nvPr>
            <p:ph type="dt" sz="half" idx="10"/>
          </p:nvPr>
        </p:nvSpPr>
        <p:spPr/>
        <p:txBody>
          <a:bodyPr/>
          <a:lstStyle/>
          <a:p>
            <a:fld id="{8F72BA41-EC5B-4197-BCC8-0FD2E523CD7A}" type="datetimeFigureOut">
              <a:rPr lang="en-US" smtClean="0"/>
              <a:t>10/6/23</a:t>
            </a:fld>
            <a:endParaRPr lang="en-US"/>
          </a:p>
        </p:txBody>
      </p:sp>
      <p:sp>
        <p:nvSpPr>
          <p:cNvPr id="5" name="Footer Placeholder 4">
            <a:extLst>
              <a:ext uri="{FF2B5EF4-FFF2-40B4-BE49-F238E27FC236}">
                <a16:creationId xmlns:a16="http://schemas.microsoft.com/office/drawing/2014/main" id="{81C22643-CE63-4C3E-B437-5A1A5EF911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D1CE5E-160A-4B37-94E2-3D9DC75BFFAF}"/>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900987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D8D6B-70A2-430A-9F5D-DA093D8C16CF}"/>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94A2845-6CA6-4745-A951-25B8D5319D88}"/>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049424-7A20-4BA1-9F60-671A5DBB3B13}"/>
              </a:ext>
            </a:extLst>
          </p:cNvPr>
          <p:cNvSpPr>
            <a:spLocks noGrp="1"/>
          </p:cNvSpPr>
          <p:nvPr>
            <p:ph type="dt" sz="half" idx="10"/>
          </p:nvPr>
        </p:nvSpPr>
        <p:spPr/>
        <p:txBody>
          <a:bodyPr/>
          <a:lstStyle/>
          <a:p>
            <a:fld id="{8F72BA41-EC5B-4197-BCC8-0FD2E523CD7A}" type="datetimeFigureOut">
              <a:rPr lang="en-US" smtClean="0"/>
              <a:t>10/6/23</a:t>
            </a:fld>
            <a:endParaRPr lang="en-US"/>
          </a:p>
        </p:txBody>
      </p:sp>
      <p:sp>
        <p:nvSpPr>
          <p:cNvPr id="5" name="Footer Placeholder 4">
            <a:extLst>
              <a:ext uri="{FF2B5EF4-FFF2-40B4-BE49-F238E27FC236}">
                <a16:creationId xmlns:a16="http://schemas.microsoft.com/office/drawing/2014/main" id="{4F1BD2B2-E17F-402E-8EA3-5C7C1118A8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D23070-8658-4AC0-B2A3-4BE605A840F8}"/>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433951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69DB7AC-F7D7-430A-A2A7-CD3EBBF1D35D}"/>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66AAF10E-F092-4160-BF4A-FF568555B790}"/>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6341C04-9B94-4385-A661-7B8C17000497}"/>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C1D709-6A0F-409C-B2D0-C248E562265E}"/>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999BE53-BA11-4B67-BFBB-6281DB50C75D}"/>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B662D93-31C1-4DFB-A938-E631F89AA9F0}"/>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7ECC8DA-0BEC-4508-89D4-12FA35B481F5}"/>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7DC8E6C-1B78-4B89-82DD-BBA778CD1482}"/>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8E5F54A-0315-4B15-B865-1F0460526260}"/>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DD7F352-DE39-4835-8D3F-69CDEC490F1E}"/>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9D6F20A-F777-4F41-B23B-735A64FA5DA3}"/>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1BBADBA-0F74-418B-BC50-AD44596C3EF8}"/>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918BE26-88E5-457C-8095-745F34D1536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FB269E0-E058-4340-B93D-7D40FFF521F3}"/>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DDD9AEE-5501-4385-B339-4616F567B53D}"/>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4D29C61-8926-4C98-882B-AB90108C8386}"/>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AC585F9-B633-4F7E-AADE-75079DC17158}"/>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5DC6366-5525-4FBC-9886-D4409F6B2993}"/>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CC03CF9-098C-4140-806A-023D3DC3F2E3}"/>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9C41BC4-89DF-4EC4-A141-9EF16D8EEB5B}"/>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32AD067-E64C-499E-9C0A-A72525874417}"/>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653DD54-FA2B-4B91-A94E-3C46AE21B385}"/>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86AC204-156B-442E-B028-01036BD1F267}"/>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03512DE-F013-431A-9F6E-ADDA88FB2DD5}"/>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E95FEE1-61A9-4065-B9F8-5589180AC62B}"/>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028AA59-C1FA-46C0-BFDD-1C1D3404C81C}"/>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A5C99EE-B791-470A-8639-0357A751EB43}"/>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54F4204-F48B-4AF5-B11E-0CE7D972AC37}"/>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76643FE-3966-4B82-9623-C61A56EDD20C}"/>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DD769C5-B1B1-45BD-A40A-67E6568C8434}"/>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A511707-50C7-48B2-81F7-5C82BF57795C}"/>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38D44F3-CCFE-48A0-8414-FFF5E43D9184}"/>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2D126FE0-8204-40BB-AD46-4A0C7A47514C}"/>
              </a:ext>
            </a:extLst>
          </p:cNvPr>
          <p:cNvSpPr>
            <a:spLocks noGrp="1"/>
          </p:cNvSpPr>
          <p:nvPr>
            <p:ph type="title"/>
          </p:nvPr>
        </p:nvSpPr>
        <p:spPr>
          <a:xfrm>
            <a:off x="691078" y="718115"/>
            <a:ext cx="10312571" cy="2781501"/>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25E350-4200-419C-A167-527DD6B77792}"/>
              </a:ext>
            </a:extLst>
          </p:cNvPr>
          <p:cNvSpPr>
            <a:spLocks noGrp="1"/>
          </p:cNvSpPr>
          <p:nvPr>
            <p:ph type="body" idx="1"/>
          </p:nvPr>
        </p:nvSpPr>
        <p:spPr>
          <a:xfrm>
            <a:off x="691078" y="3753350"/>
            <a:ext cx="10312571" cy="1991572"/>
          </a:xfrm>
        </p:spPr>
        <p:txBody>
          <a:bodyPr/>
          <a:lstStyle>
            <a:lvl1pPr marL="0" indent="0">
              <a:buNone/>
              <a:defRPr lang="en-US" sz="2400" kern="120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9" name="Right Triangle 38">
            <a:extLst>
              <a:ext uri="{FF2B5EF4-FFF2-40B4-BE49-F238E27FC236}">
                <a16:creationId xmlns:a16="http://schemas.microsoft.com/office/drawing/2014/main" id="{6741F519-22CF-4C01-B140-5480DBAB30F8}"/>
              </a:ext>
              <a:ext uri="{C183D7F6-B498-43B3-948B-1728B52AA6E4}">
                <adec:decorative xmlns:adec="http://schemas.microsoft.com/office/drawing/2017/decorative" val="1"/>
              </a:ext>
            </a:extLst>
          </p:cNvPr>
          <p:cNvSpPr/>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ate Placeholder 3">
            <a:extLst>
              <a:ext uri="{FF2B5EF4-FFF2-40B4-BE49-F238E27FC236}">
                <a16:creationId xmlns:a16="http://schemas.microsoft.com/office/drawing/2014/main" id="{D05D1550-9064-4767-B70A-3501AF956C94}"/>
              </a:ext>
            </a:extLst>
          </p:cNvPr>
          <p:cNvSpPr>
            <a:spLocks noGrp="1"/>
          </p:cNvSpPr>
          <p:nvPr>
            <p:ph type="dt" sz="half" idx="10"/>
          </p:nvPr>
        </p:nvSpPr>
        <p:spPr/>
        <p:txBody>
          <a:bodyPr/>
          <a:lstStyle/>
          <a:p>
            <a:fld id="{8F72BA41-EC5B-4197-BCC8-0FD2E523CD7A}" type="datetimeFigureOut">
              <a:rPr lang="en-US" smtClean="0"/>
              <a:t>10/6/23</a:t>
            </a:fld>
            <a:endParaRPr lang="en-US"/>
          </a:p>
        </p:txBody>
      </p:sp>
      <p:sp>
        <p:nvSpPr>
          <p:cNvPr id="5" name="Footer Placeholder 4">
            <a:extLst>
              <a:ext uri="{FF2B5EF4-FFF2-40B4-BE49-F238E27FC236}">
                <a16:creationId xmlns:a16="http://schemas.microsoft.com/office/drawing/2014/main" id="{581E1C33-2E8E-4041-9683-12048CB8AB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D36992-B921-4F3F-9C4A-0D67E618D114}"/>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279318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FDF5-4B31-4F1B-83BA-82A9510379F2}"/>
              </a:ext>
            </a:extLst>
          </p:cNvPr>
          <p:cNvSpPr>
            <a:spLocks noGrp="1"/>
          </p:cNvSpPr>
          <p:nvPr>
            <p:ph type="title"/>
          </p:nvPr>
        </p:nvSpPr>
        <p:spPr>
          <a:xfrm>
            <a:off x="691078" y="722903"/>
            <a:ext cx="10312571" cy="1354844"/>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14EC9A6-F718-4497-8A75-637EE17458E0}"/>
              </a:ext>
            </a:extLst>
          </p:cNvPr>
          <p:cNvSpPr>
            <a:spLocks noGrp="1"/>
          </p:cNvSpPr>
          <p:nvPr>
            <p:ph sz="half" idx="1"/>
          </p:nvPr>
        </p:nvSpPr>
        <p:spPr>
          <a:xfrm>
            <a:off x="691078" y="2345843"/>
            <a:ext cx="5009584" cy="3274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D503E57-9695-4508-9778-B3DB1FB5FAB6}"/>
              </a:ext>
            </a:extLst>
          </p:cNvPr>
          <p:cNvSpPr>
            <a:spLocks noGrp="1"/>
          </p:cNvSpPr>
          <p:nvPr>
            <p:ph sz="half" idx="2"/>
          </p:nvPr>
        </p:nvSpPr>
        <p:spPr>
          <a:xfrm>
            <a:off x="5935075" y="2345843"/>
            <a:ext cx="5068574" cy="3274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474CEE6-B9DC-4CCC-8F4C-0B4DADFB0195}"/>
              </a:ext>
            </a:extLst>
          </p:cNvPr>
          <p:cNvSpPr>
            <a:spLocks noGrp="1"/>
          </p:cNvSpPr>
          <p:nvPr>
            <p:ph type="dt" sz="half" idx="10"/>
          </p:nvPr>
        </p:nvSpPr>
        <p:spPr/>
        <p:txBody>
          <a:bodyPr/>
          <a:lstStyle/>
          <a:p>
            <a:fld id="{8F72BA41-EC5B-4197-BCC8-0FD2E523CD7A}" type="datetimeFigureOut">
              <a:rPr lang="en-US" smtClean="0"/>
              <a:t>10/6/23</a:t>
            </a:fld>
            <a:endParaRPr lang="en-US"/>
          </a:p>
        </p:txBody>
      </p:sp>
      <p:sp>
        <p:nvSpPr>
          <p:cNvPr id="6" name="Footer Placeholder 5">
            <a:extLst>
              <a:ext uri="{FF2B5EF4-FFF2-40B4-BE49-F238E27FC236}">
                <a16:creationId xmlns:a16="http://schemas.microsoft.com/office/drawing/2014/main" id="{2AC85191-5804-47C9-95EB-D49D715737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6B0A03-44F6-4299-B45D-E07A023906F0}"/>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822065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920E6-CC97-4BD8-92FE-8F36024D0E38}"/>
              </a:ext>
            </a:extLst>
          </p:cNvPr>
          <p:cNvSpPr>
            <a:spLocks noGrp="1"/>
          </p:cNvSpPr>
          <p:nvPr>
            <p:ph type="title"/>
          </p:nvPr>
        </p:nvSpPr>
        <p:spPr>
          <a:xfrm>
            <a:off x="691078" y="722900"/>
            <a:ext cx="10320062" cy="140750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73872FB-EDD5-42FB-8A9A-279EAD4FB0D9}"/>
              </a:ext>
            </a:extLst>
          </p:cNvPr>
          <p:cNvSpPr>
            <a:spLocks noGrp="1"/>
          </p:cNvSpPr>
          <p:nvPr>
            <p:ph type="body" idx="1"/>
          </p:nvPr>
        </p:nvSpPr>
        <p:spPr>
          <a:xfrm>
            <a:off x="691078" y="2331481"/>
            <a:ext cx="4963444" cy="54007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5F28C1-95C8-476A-8D93-D580DD39D8F7}"/>
              </a:ext>
            </a:extLst>
          </p:cNvPr>
          <p:cNvSpPr>
            <a:spLocks noGrp="1"/>
          </p:cNvSpPr>
          <p:nvPr>
            <p:ph sz="half" idx="2"/>
          </p:nvPr>
        </p:nvSpPr>
        <p:spPr>
          <a:xfrm>
            <a:off x="691078" y="2954564"/>
            <a:ext cx="4963444" cy="2790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4315485-EE1A-41B0-873A-BA9D06E88BFD}"/>
              </a:ext>
            </a:extLst>
          </p:cNvPr>
          <p:cNvSpPr>
            <a:spLocks noGrp="1"/>
          </p:cNvSpPr>
          <p:nvPr>
            <p:ph type="body" sz="quarter" idx="3"/>
          </p:nvPr>
        </p:nvSpPr>
        <p:spPr>
          <a:xfrm>
            <a:off x="6103351" y="2331481"/>
            <a:ext cx="4900298" cy="54007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81A6FB-1583-4A1B-A4A7-C65062C57B73}"/>
              </a:ext>
            </a:extLst>
          </p:cNvPr>
          <p:cNvSpPr>
            <a:spLocks noGrp="1"/>
          </p:cNvSpPr>
          <p:nvPr>
            <p:ph sz="quarter" idx="4"/>
          </p:nvPr>
        </p:nvSpPr>
        <p:spPr>
          <a:xfrm>
            <a:off x="6103351" y="2954564"/>
            <a:ext cx="4900298" cy="2790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3A29EA7-E61E-4617-9DA9-40B9299B3287}"/>
              </a:ext>
            </a:extLst>
          </p:cNvPr>
          <p:cNvSpPr>
            <a:spLocks noGrp="1"/>
          </p:cNvSpPr>
          <p:nvPr>
            <p:ph type="dt" sz="half" idx="10"/>
          </p:nvPr>
        </p:nvSpPr>
        <p:spPr>
          <a:xfrm>
            <a:off x="683587" y="6215870"/>
            <a:ext cx="3843779" cy="417126"/>
          </a:xfrm>
        </p:spPr>
        <p:txBody>
          <a:bodyPr/>
          <a:lstStyle/>
          <a:p>
            <a:fld id="{8F72BA41-EC5B-4197-BCC8-0FD2E523CD7A}" type="datetimeFigureOut">
              <a:rPr lang="en-US" smtClean="0"/>
              <a:t>10/6/23</a:t>
            </a:fld>
            <a:endParaRPr lang="en-US"/>
          </a:p>
        </p:txBody>
      </p:sp>
      <p:sp>
        <p:nvSpPr>
          <p:cNvPr id="8" name="Footer Placeholder 7">
            <a:extLst>
              <a:ext uri="{FF2B5EF4-FFF2-40B4-BE49-F238E27FC236}">
                <a16:creationId xmlns:a16="http://schemas.microsoft.com/office/drawing/2014/main" id="{D56249CC-EB72-46A6-87D9-5FBDA8E450EC}"/>
              </a:ext>
            </a:extLst>
          </p:cNvPr>
          <p:cNvSpPr>
            <a:spLocks noGrp="1"/>
          </p:cNvSpPr>
          <p:nvPr>
            <p:ph type="ftr" sz="quarter" idx="11"/>
          </p:nvPr>
        </p:nvSpPr>
        <p:spPr>
          <a:xfrm>
            <a:off x="691078" y="236364"/>
            <a:ext cx="4114800" cy="417126"/>
          </a:xfrm>
        </p:spPr>
        <p:txBody>
          <a:bodyPr/>
          <a:lstStyle/>
          <a:p>
            <a:endParaRPr lang="en-US"/>
          </a:p>
        </p:txBody>
      </p:sp>
      <p:sp>
        <p:nvSpPr>
          <p:cNvPr id="9" name="Slide Number Placeholder 8">
            <a:extLst>
              <a:ext uri="{FF2B5EF4-FFF2-40B4-BE49-F238E27FC236}">
                <a16:creationId xmlns:a16="http://schemas.microsoft.com/office/drawing/2014/main" id="{EAA04EE7-47BE-4ECE-A170-793C4E569518}"/>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4091506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E4946-24AD-40DD-95A7-49BA49C227DF}"/>
              </a:ext>
            </a:extLst>
          </p:cNvPr>
          <p:cNvSpPr>
            <a:spLocks noGrp="1"/>
          </p:cNvSpPr>
          <p:nvPr>
            <p:ph type="title"/>
          </p:nvPr>
        </p:nvSpPr>
        <p:spPr>
          <a:xfrm>
            <a:off x="691078" y="722903"/>
            <a:ext cx="10501177" cy="1401231"/>
          </a:xfrm>
        </p:spPr>
        <p:txBody>
          <a:bodyPr/>
          <a:lstStyle>
            <a:lvl1pP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7D8CF342-49F6-482D-943E-7E50B1694AE3}"/>
              </a:ext>
            </a:extLst>
          </p:cNvPr>
          <p:cNvSpPr>
            <a:spLocks noGrp="1"/>
          </p:cNvSpPr>
          <p:nvPr>
            <p:ph type="dt" sz="half" idx="10"/>
          </p:nvPr>
        </p:nvSpPr>
        <p:spPr/>
        <p:txBody>
          <a:bodyPr/>
          <a:lstStyle/>
          <a:p>
            <a:fld id="{8F72BA41-EC5B-4197-BCC8-0FD2E523CD7A}" type="datetimeFigureOut">
              <a:rPr lang="en-US" smtClean="0"/>
              <a:t>10/6/23</a:t>
            </a:fld>
            <a:endParaRPr lang="en-US"/>
          </a:p>
        </p:txBody>
      </p:sp>
      <p:sp>
        <p:nvSpPr>
          <p:cNvPr id="4" name="Footer Placeholder 3">
            <a:extLst>
              <a:ext uri="{FF2B5EF4-FFF2-40B4-BE49-F238E27FC236}">
                <a16:creationId xmlns:a16="http://schemas.microsoft.com/office/drawing/2014/main" id="{064033E5-3797-4FF8-866F-9FD9325A9FAB}"/>
              </a:ext>
            </a:extLst>
          </p:cNvPr>
          <p:cNvSpPr>
            <a:spLocks noGrp="1"/>
          </p:cNvSpPr>
          <p:nvPr>
            <p:ph type="ftr" sz="quarter" idx="11"/>
          </p:nvPr>
        </p:nvSpPr>
        <p:spPr>
          <a:xfrm>
            <a:off x="691078" y="236364"/>
            <a:ext cx="4114800" cy="417126"/>
          </a:xfrm>
        </p:spPr>
        <p:txBody>
          <a:bodyPr/>
          <a:lstStyle/>
          <a:p>
            <a:endParaRPr lang="en-US"/>
          </a:p>
        </p:txBody>
      </p:sp>
      <p:sp>
        <p:nvSpPr>
          <p:cNvPr id="5" name="Slide Number Placeholder 4">
            <a:extLst>
              <a:ext uri="{FF2B5EF4-FFF2-40B4-BE49-F238E27FC236}">
                <a16:creationId xmlns:a16="http://schemas.microsoft.com/office/drawing/2014/main" id="{66DC1E67-424D-4638-98F8-38E71A410011}"/>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800638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5BED274-5EB4-4EF4-B353-E55BD502655C}"/>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6" name="Straight Connector 5">
              <a:extLst>
                <a:ext uri="{FF2B5EF4-FFF2-40B4-BE49-F238E27FC236}">
                  <a16:creationId xmlns:a16="http://schemas.microsoft.com/office/drawing/2014/main" id="{E0418BE5-560E-4E49-B12D-B555511FED72}"/>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49D1162-73B9-420F-BCBE-95039D00CD24}"/>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2BA76FE-316A-48E2-A03B-4E05691C4348}"/>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E678FBC-A6AD-4422-BA24-A4172F8862CA}"/>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D3C5C3E-2D08-43F0-AFAC-E15360CA7D34}"/>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0BEAC62-AF92-4A65-9790-6F6E0C6C5A1F}"/>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C77D7C5-E76E-4E82-BFC4-9A75D2C8089D}"/>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66E0152-96B9-4067-80D3-D9BDE6D7EC95}"/>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918AFCC-B9DA-4092-8FBA-2CFEDB0388E3}"/>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1EC7D33-C87E-4812-A722-53C5D99272B5}"/>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5F239E3-501A-4C3C-9BE4-6BFA0D3126B7}"/>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B62BF3B-95BB-4188-AAE5-015A0EF3D18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14E5F0F-0124-40D0-A0BF-AE307A0E15F4}"/>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BADC3B1-26C7-4CF1-B29D-4D0DEA3E2633}"/>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0A7DF6E-1132-4A80-9B18-593B1ACD7784}"/>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EF19589-10D8-4A8F-A0B1-F7CE380E3001}"/>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8E6BB32-C4F8-4914-88D3-7DC5E79D023E}"/>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8F046EE-9DBA-4924-A19C-ED8741F5F810}"/>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AABBC44-ABA8-4913-824E-64D344724644}"/>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4272B22-1C39-47A0-8551-73666AFBEEC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8CDFF66-464C-4ABF-BB01-00500A3B7517}"/>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079FC88-BD3B-4C04-9B90-0FC93C179217}"/>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1FCAED8-8687-4141-A7C3-0D88ACEDFECA}"/>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65038E6-7B32-460F-B804-D6C105FF44C9}"/>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C5DAE85-AD17-454B-AB64-CEFF52FDAB9D}"/>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C603643-2066-4967-AE4B-9DA143843B25}"/>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37E9533-9B07-43E3-B939-7BADC01FEE86}"/>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DCCAAEE-AB2E-4534-893A-3DB109499FBB}"/>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BD39A2-970F-4714-AAA6-67EE99A0EAA9}"/>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F4A1387-348B-4E46-9B65-FDF76ED0EF20}"/>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F5DAF27-A54D-442A-93E4-BA7F04EAE379}"/>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Date Placeholder 1">
            <a:extLst>
              <a:ext uri="{FF2B5EF4-FFF2-40B4-BE49-F238E27FC236}">
                <a16:creationId xmlns:a16="http://schemas.microsoft.com/office/drawing/2014/main" id="{D2EA265F-80A1-448D-A6EB-CE8D6F6EC723}"/>
              </a:ext>
            </a:extLst>
          </p:cNvPr>
          <p:cNvSpPr>
            <a:spLocks noGrp="1"/>
          </p:cNvSpPr>
          <p:nvPr>
            <p:ph type="dt" sz="half" idx="10"/>
          </p:nvPr>
        </p:nvSpPr>
        <p:spPr/>
        <p:txBody>
          <a:bodyPr/>
          <a:lstStyle/>
          <a:p>
            <a:fld id="{8F72BA41-EC5B-4197-BCC8-0FD2E523CD7A}" type="datetimeFigureOut">
              <a:rPr lang="en-US" smtClean="0"/>
              <a:t>10/6/23</a:t>
            </a:fld>
            <a:endParaRPr lang="en-US"/>
          </a:p>
        </p:txBody>
      </p:sp>
      <p:sp>
        <p:nvSpPr>
          <p:cNvPr id="3" name="Footer Placeholder 2">
            <a:extLst>
              <a:ext uri="{FF2B5EF4-FFF2-40B4-BE49-F238E27FC236}">
                <a16:creationId xmlns:a16="http://schemas.microsoft.com/office/drawing/2014/main" id="{4815D00D-89E6-4E7A-9A4D-A8CCEB3BED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2B5AEA-8C38-4776-878C-AB01474D9171}"/>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183100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40" name="Right Triangle 39">
            <a:extLst>
              <a:ext uri="{FF2B5EF4-FFF2-40B4-BE49-F238E27FC236}">
                <a16:creationId xmlns:a16="http://schemas.microsoft.com/office/drawing/2014/main" id="{C4853C57-22BC-4465-8B37-DC06FE5A0003}"/>
              </a:ext>
              <a:ext uri="{C183D7F6-B498-43B3-948B-1728B52AA6E4}">
                <adec:decorative xmlns:adec="http://schemas.microsoft.com/office/drawing/2017/decorative" val="1"/>
              </a:ext>
            </a:extLst>
          </p:cNvPr>
          <p:cNvSpPr/>
          <p:nvPr/>
        </p:nvSpPr>
        <p:spPr>
          <a:xfrm rot="13500000">
            <a:off x="-281092" y="31448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7E67C0A6-48E9-4845-9EBF-EF2A3DFD274F}"/>
              </a:ext>
            </a:extLst>
          </p:cNvPr>
          <p:cNvSpPr>
            <a:spLocks noGrp="1"/>
          </p:cNvSpPr>
          <p:nvPr>
            <p:ph type="title"/>
          </p:nvPr>
        </p:nvSpPr>
        <p:spPr>
          <a:xfrm>
            <a:off x="683587" y="713677"/>
            <a:ext cx="4499914" cy="2996581"/>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A8B542-2084-485C-ABFC-94340B4C7E77}"/>
              </a:ext>
            </a:extLst>
          </p:cNvPr>
          <p:cNvSpPr>
            <a:spLocks noGrp="1"/>
          </p:cNvSpPr>
          <p:nvPr>
            <p:ph idx="1"/>
          </p:nvPr>
        </p:nvSpPr>
        <p:spPr>
          <a:xfrm>
            <a:off x="5698672" y="708102"/>
            <a:ext cx="5656716" cy="54306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647791F-9546-470D-A174-D75285263C2C}"/>
              </a:ext>
            </a:extLst>
          </p:cNvPr>
          <p:cNvSpPr>
            <a:spLocks noGrp="1"/>
          </p:cNvSpPr>
          <p:nvPr>
            <p:ph type="body" sz="half" idx="2"/>
          </p:nvPr>
        </p:nvSpPr>
        <p:spPr>
          <a:xfrm>
            <a:off x="683587" y="3976544"/>
            <a:ext cx="4499914" cy="2162201"/>
          </a:xfrm>
        </p:spPr>
        <p:txBody>
          <a:bodyPr>
            <a:normAutofit/>
          </a:bodyPr>
          <a:lstStyle>
            <a:lvl1pPr marL="0" indent="0">
              <a:buNone/>
              <a:defRPr lang="en-US" sz="2400" b="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None/>
            </a:pPr>
            <a:r>
              <a:rPr lang="en-US"/>
              <a:t>Click to edit Master text styles</a:t>
            </a:r>
          </a:p>
        </p:txBody>
      </p:sp>
      <p:grpSp>
        <p:nvGrpSpPr>
          <p:cNvPr id="8" name="Group 7">
            <a:extLst>
              <a:ext uri="{FF2B5EF4-FFF2-40B4-BE49-F238E27FC236}">
                <a16:creationId xmlns:a16="http://schemas.microsoft.com/office/drawing/2014/main" id="{0550D594-9D00-4E12-9A7B-8B78EC199482}"/>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9" name="Straight Connector 8">
              <a:extLst>
                <a:ext uri="{FF2B5EF4-FFF2-40B4-BE49-F238E27FC236}">
                  <a16:creationId xmlns:a16="http://schemas.microsoft.com/office/drawing/2014/main" id="{C5DEA230-2680-47DD-BD49-FDBF4C1105A5}"/>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0BA61D-887F-46F1-B20D-EA4C38D467CE}"/>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350DFBA-D16D-4AE0-8339-58C4089B94AD}"/>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F4AAAA5-CEFC-4C25-91D3-5AE49F720DA5}"/>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4D142AD-3FA3-43E4-8A61-61CF1E415684}"/>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C3755A3-93F4-4EC4-9635-7E89E4AF1D3F}"/>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0BFB588-0AB8-4BD8-9272-1CA867726018}"/>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5A6DF3-CF29-4480-A235-EAE88D65A63C}"/>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D6FF036-365A-4C15-8E15-0D5BBEBCEA58}"/>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85E76FF-4E86-4E42-B67E-B11AAE8D3076}"/>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1A64CEE-7CED-4EB2-A414-6F2D91E824F9}"/>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12C571B-47A6-49EB-A29F-678368BAED9F}"/>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160B109-845C-4119-BB66-9887B3859A7D}"/>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68B7447-FF64-42D9-B3C6-2BDC6F547EDE}"/>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FFF9B71-8653-450D-AFBE-2140D586FB50}"/>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F0B9E5A-C1DA-445C-A911-721DF98DDCDD}"/>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5C9A3DC-A478-4469-9359-34A435689F36}"/>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7DE3299-EED7-4771-A270-F6B02941AD65}"/>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434422A-5B59-41DC-8E2A-1A8244580E30}"/>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A176117-0990-434B-A9D9-B4B9043C5447}"/>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7D6425E-C84A-462F-98F8-D0AB4FC3AF88}"/>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F13AB68-7321-4AC2-AC60-0F417877D078}"/>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E275CCE-D06F-49D0-8A47-372C5040330B}"/>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D4B374E-EEBC-4A9C-B3B4-B269EC719857}"/>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D80A7E6-BBEF-4EF1-B14A-29F26BFCF8E6}"/>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D7BC013-9B50-459D-8B8D-F756514A478B}"/>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48964C0-675D-4807-B795-4B695A8F8420}"/>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6911512-51A8-4CE7-A043-425C809EB5FB}"/>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3C15D1E-0EDF-4AD7-90C7-3D8D64E645DB}"/>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8265A2D-2A6A-4301-B59F-8BAD98D9A57B}"/>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4A4907F-2D1D-49D1-882D-119AA5E1183B}"/>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5" name="Date Placeholder 4">
            <a:extLst>
              <a:ext uri="{FF2B5EF4-FFF2-40B4-BE49-F238E27FC236}">
                <a16:creationId xmlns:a16="http://schemas.microsoft.com/office/drawing/2014/main" id="{AF6A2284-37AB-43F5-98B8-8AB49DBFA9F5}"/>
              </a:ext>
            </a:extLst>
          </p:cNvPr>
          <p:cNvSpPr>
            <a:spLocks noGrp="1"/>
          </p:cNvSpPr>
          <p:nvPr>
            <p:ph type="dt" sz="half" idx="10"/>
          </p:nvPr>
        </p:nvSpPr>
        <p:spPr/>
        <p:txBody>
          <a:bodyPr/>
          <a:lstStyle/>
          <a:p>
            <a:fld id="{8F72BA41-EC5B-4197-BCC8-0FD2E523CD7A}" type="datetimeFigureOut">
              <a:rPr lang="en-US" smtClean="0"/>
              <a:t>10/6/23</a:t>
            </a:fld>
            <a:endParaRPr lang="en-US"/>
          </a:p>
        </p:txBody>
      </p:sp>
      <p:sp>
        <p:nvSpPr>
          <p:cNvPr id="6" name="Footer Placeholder 5">
            <a:extLst>
              <a:ext uri="{FF2B5EF4-FFF2-40B4-BE49-F238E27FC236}">
                <a16:creationId xmlns:a16="http://schemas.microsoft.com/office/drawing/2014/main" id="{9AD8ABAA-E2F7-4C89-99ED-2C340220DD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52EF12-B2CD-4F3C-9F19-A86915405017}"/>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762185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DDA6865-0A03-48FA-AD6E-D5BF8FDE9272}"/>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9" name="Straight Connector 8">
              <a:extLst>
                <a:ext uri="{FF2B5EF4-FFF2-40B4-BE49-F238E27FC236}">
                  <a16:creationId xmlns:a16="http://schemas.microsoft.com/office/drawing/2014/main" id="{2277E8EB-0DA2-40E4-AD12-1CCD0D262D0B}"/>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5BFE9F8-907A-4FFC-9FDE-2B51D238C40E}"/>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BDDC323-8732-4007-BB81-1BE917E3B2FF}"/>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908FC40-8403-438D-95CA-E4EDC66192A9}"/>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411D218-3FEA-4455-9809-91F029FB55AE}"/>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541390F-BE50-4E4E-9DA2-B5F23F1A93D8}"/>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EB3F094-97B5-48E1-A4DE-8BEED2550283}"/>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D4DBB43-CB34-4881-9445-A7FE131D5327}"/>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B71F972-027A-47F0-996C-84BFE4574050}"/>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C41353D-93C8-43F8-BBDE-7AB6B29EC38C}"/>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F07B24-CBD8-4F09-81EB-504285F8E115}"/>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27873BB-1D79-4055-801C-BDA0F9A1513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008D42B-2F35-497E-A26D-9AF008619D43}"/>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7F57499-C4D9-4B7D-BADA-38462AA3164E}"/>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271F2B9-1FFA-4350-9370-B098459A2324}"/>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8FBAFFC-DC8F-4BB4-B405-E4AAA269AED4}"/>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94FCE64-D7A5-411A-8795-932DD39F9520}"/>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0B4ECFC-FD43-44CF-B7FA-2A8C5651400F}"/>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9DFBC12-1E1D-44DE-9966-BAB05B246636}"/>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9BEF096-361C-478B-81EB-37584119BFEE}"/>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FC81993-CE86-4910-B9CE-B69375BDCEE3}"/>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75613D7-9FB0-4D33-8784-EC059DE019C8}"/>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520AFD9-E849-4F42-99B2-928E6098C29A}"/>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A200B0B-91CD-4D66-ADFC-9585D283103C}"/>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5DB0C45-30CE-4C85-95C6-FFF4977C646A}"/>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DC31604-5F93-436D-A9D2-A48846D4E0DE}"/>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FF1B965-7DE1-4AE3-B28B-DB6847BC52CC}"/>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FD9FB65-4392-4D6A-8ACC-8151F682BFE8}"/>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B40380C-3493-4AFE-BF13-AE68A8D244B4}"/>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CB21DF1-4859-4991-9C10-F8FA68F41013}"/>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54AD212-17DC-4506-AAA0-34A46A0B11C3}"/>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5B556E7-762B-4E18-A961-A4F7A9ECF9D8}"/>
              </a:ext>
            </a:extLst>
          </p:cNvPr>
          <p:cNvSpPr>
            <a:spLocks noGrp="1"/>
          </p:cNvSpPr>
          <p:nvPr>
            <p:ph type="title"/>
          </p:nvPr>
        </p:nvSpPr>
        <p:spPr>
          <a:xfrm>
            <a:off x="683587" y="713677"/>
            <a:ext cx="4434823" cy="3020519"/>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B7118AF-C54D-406D-AABE-AED6576D1281}"/>
              </a:ext>
            </a:extLst>
          </p:cNvPr>
          <p:cNvSpPr>
            <a:spLocks noGrp="1"/>
          </p:cNvSpPr>
          <p:nvPr>
            <p:ph type="pic" idx="1"/>
          </p:nvPr>
        </p:nvSpPr>
        <p:spPr>
          <a:xfrm>
            <a:off x="5698672" y="713677"/>
            <a:ext cx="5304977" cy="5430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0" name="Right Triangle 39">
            <a:extLst>
              <a:ext uri="{FF2B5EF4-FFF2-40B4-BE49-F238E27FC236}">
                <a16:creationId xmlns:a16="http://schemas.microsoft.com/office/drawing/2014/main" id="{205CDEB9-8DED-4711-8140-4C943FC2CDA0}"/>
              </a:ext>
              <a:ext uri="{C183D7F6-B498-43B3-948B-1728B52AA6E4}">
                <adec:decorative xmlns:adec="http://schemas.microsoft.com/office/drawing/2017/decorative" val="1"/>
              </a:ext>
            </a:extLst>
          </p:cNvPr>
          <p:cNvSpPr/>
          <p:nvPr/>
        </p:nvSpPr>
        <p:spPr>
          <a:xfrm rot="13500000">
            <a:off x="-281093" y="314330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 Placeholder 3">
            <a:extLst>
              <a:ext uri="{FF2B5EF4-FFF2-40B4-BE49-F238E27FC236}">
                <a16:creationId xmlns:a16="http://schemas.microsoft.com/office/drawing/2014/main" id="{02E13C3F-6360-4760-9477-C3831A6E26EF}"/>
              </a:ext>
            </a:extLst>
          </p:cNvPr>
          <p:cNvSpPr>
            <a:spLocks noGrp="1"/>
          </p:cNvSpPr>
          <p:nvPr>
            <p:ph type="body" sz="half" idx="2"/>
          </p:nvPr>
        </p:nvSpPr>
        <p:spPr>
          <a:xfrm>
            <a:off x="683587" y="3970330"/>
            <a:ext cx="4434823" cy="2173992"/>
          </a:xfrm>
        </p:spPr>
        <p:txBody>
          <a:bodyPr/>
          <a:lstStyle>
            <a:lvl1pPr marL="0" indent="0">
              <a:buNone/>
              <a:defRPr lang="en-US" sz="2400" b="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192D3B-60EE-4FC5-9ED7-4445300844CA}"/>
              </a:ext>
            </a:extLst>
          </p:cNvPr>
          <p:cNvSpPr>
            <a:spLocks noGrp="1"/>
          </p:cNvSpPr>
          <p:nvPr>
            <p:ph type="dt" sz="half" idx="10"/>
          </p:nvPr>
        </p:nvSpPr>
        <p:spPr/>
        <p:txBody>
          <a:bodyPr/>
          <a:lstStyle/>
          <a:p>
            <a:fld id="{8F72BA41-EC5B-4197-BCC8-0FD2E523CD7A}" type="datetimeFigureOut">
              <a:rPr lang="en-US" smtClean="0"/>
              <a:t>10/6/23</a:t>
            </a:fld>
            <a:endParaRPr lang="en-US"/>
          </a:p>
        </p:txBody>
      </p:sp>
      <p:sp>
        <p:nvSpPr>
          <p:cNvPr id="6" name="Footer Placeholder 5">
            <a:extLst>
              <a:ext uri="{FF2B5EF4-FFF2-40B4-BE49-F238E27FC236}">
                <a16:creationId xmlns:a16="http://schemas.microsoft.com/office/drawing/2014/main" id="{5BCF831E-9B19-4936-8BC9-F62A9B118B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71E1D1-F7A2-40D0-91DA-07468A9651E7}"/>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58903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BDF0D99C-5D42-41C6-A50C-C4E2D6B2A36E}"/>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40" name="Straight Connector 39">
              <a:extLst>
                <a:ext uri="{FF2B5EF4-FFF2-40B4-BE49-F238E27FC236}">
                  <a16:creationId xmlns:a16="http://schemas.microsoft.com/office/drawing/2014/main" id="{5F28962D-50BA-43F8-8863-28ECE711D3FC}"/>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80F5939-D4E0-46FD-9A5A-5D648E381092}"/>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633D331-78CB-40A1-B167-8185EC5D707B}"/>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512E4B1-E78E-49E7-AA36-374CC1B084E4}"/>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7D46340-CBFC-490F-B44E-7AA8FBF58B05}"/>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575C26C-3EBD-4AA9-BA4D-2561E295D65D}"/>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35DB6BE-E065-4559-BF5C-36B56B379040}"/>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DA54272-CD9D-4F68-BBAB-4F0C0C3EC635}"/>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002CE8F-9256-4F2C-B474-58873717119E}"/>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9C9DE9F-4252-401D-913E-B74C9E326F98}"/>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FE4E69B-534F-4A80-9E1C-798BEE1B0795}"/>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7564E1C-009C-4832-AE8D-E98286693F0C}"/>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305DF1C-5801-43F2-A8B9-5351369418C0}"/>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06E71C8-0783-4E17-9B34-F51231DD2954}"/>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D908F17-2A89-4B0A-A2EA-692390969FE0}"/>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BE22751-380F-44F9-BEED-0A553CF87BE5}"/>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7B27910-846F-4E4E-B588-F5B2E026FE96}"/>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6E0501E-134E-46D7-984F-3A382B0BB29B}"/>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0A83974-CBD7-4A69-9D84-2D3BBDE027A5}"/>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503E931-00D4-4B0C-BC69-49FE5C766518}"/>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7732A30-BE2F-4D71-BC37-60F7B44591B9}"/>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C8EB840-DE7D-4E67-989C-F4D8F50E15BD}"/>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05D2CC2-53CC-487E-A72E-42B1E9B18460}"/>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3A12D6B-1D60-4F26-8FB9-74AD5B070BDF}"/>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1895D00-2D63-443C-95A8-5EB6E5EECBFF}"/>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AC50652-2A56-4382-95D0-971644EE0FA9}"/>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A50A374-8880-482D-B54F-F74E0D7BE187}"/>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66364D8-CCC7-4AAF-94BC-766EC160D99E}"/>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A0DC409-26E2-4453-89FD-745EA849BE7F}"/>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39ED039-D66C-4A5E-AA35-E7A5FA2E64C2}"/>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C72C13DC-161E-49CF-96B5-5383AA052AB7}"/>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Placeholder 1">
            <a:extLst>
              <a:ext uri="{FF2B5EF4-FFF2-40B4-BE49-F238E27FC236}">
                <a16:creationId xmlns:a16="http://schemas.microsoft.com/office/drawing/2014/main" id="{05103067-48DA-458C-99F6-9921C19A802A}"/>
              </a:ext>
            </a:extLst>
          </p:cNvPr>
          <p:cNvSpPr>
            <a:spLocks noGrp="1"/>
          </p:cNvSpPr>
          <p:nvPr>
            <p:ph type="title"/>
          </p:nvPr>
        </p:nvSpPr>
        <p:spPr>
          <a:xfrm>
            <a:off x="691079" y="725951"/>
            <a:ext cx="10325000" cy="14424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CB86862-507E-4F73-890F-3B77BCFA3FA2}"/>
              </a:ext>
            </a:extLst>
          </p:cNvPr>
          <p:cNvSpPr>
            <a:spLocks noGrp="1"/>
          </p:cNvSpPr>
          <p:nvPr>
            <p:ph type="body" idx="1"/>
          </p:nvPr>
        </p:nvSpPr>
        <p:spPr>
          <a:xfrm>
            <a:off x="691079" y="2340131"/>
            <a:ext cx="10325000" cy="35644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EFBC0BB-AF05-4753-9159-41A16FBFC3B4}"/>
              </a:ext>
            </a:extLst>
          </p:cNvPr>
          <p:cNvSpPr>
            <a:spLocks noGrp="1"/>
          </p:cNvSpPr>
          <p:nvPr>
            <p:ph type="dt" sz="half" idx="2"/>
          </p:nvPr>
        </p:nvSpPr>
        <p:spPr>
          <a:xfrm>
            <a:off x="683587" y="6215870"/>
            <a:ext cx="3843779" cy="417126"/>
          </a:xfrm>
          <a:prstGeom prst="rect">
            <a:avLst/>
          </a:prstGeom>
        </p:spPr>
        <p:txBody>
          <a:bodyPr vert="horz" lIns="91440" tIns="45720" rIns="91440" bIns="45720" rtlCol="0" anchor="ctr"/>
          <a:lstStyle>
            <a:lvl1pPr algn="l">
              <a:defRPr sz="900">
                <a:solidFill>
                  <a:schemeClr val="tx1">
                    <a:tint val="75000"/>
                  </a:schemeClr>
                </a:solidFill>
              </a:defRPr>
            </a:lvl1pPr>
          </a:lstStyle>
          <a:p>
            <a:fld id="{8F72BA41-EC5B-4197-BCC8-0FD2E523CD7A}" type="datetimeFigureOut">
              <a:rPr lang="en-US" smtClean="0"/>
              <a:pPr/>
              <a:t>10/6/23</a:t>
            </a:fld>
            <a:endParaRPr lang="en-US"/>
          </a:p>
        </p:txBody>
      </p:sp>
      <p:sp>
        <p:nvSpPr>
          <p:cNvPr id="5" name="Footer Placeholder 4">
            <a:extLst>
              <a:ext uri="{FF2B5EF4-FFF2-40B4-BE49-F238E27FC236}">
                <a16:creationId xmlns:a16="http://schemas.microsoft.com/office/drawing/2014/main" id="{28362F82-EA1A-4B02-8A64-3B44C0D9DAC6}"/>
              </a:ext>
            </a:extLst>
          </p:cNvPr>
          <p:cNvSpPr>
            <a:spLocks noGrp="1"/>
          </p:cNvSpPr>
          <p:nvPr>
            <p:ph type="ftr" sz="quarter" idx="3"/>
          </p:nvPr>
        </p:nvSpPr>
        <p:spPr>
          <a:xfrm>
            <a:off x="691078" y="236364"/>
            <a:ext cx="4114800" cy="417126"/>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9C5EF32-1CA9-4CDA-8182-2FB0C30A0F6F}"/>
              </a:ext>
            </a:extLst>
          </p:cNvPr>
          <p:cNvSpPr>
            <a:spLocks noGrp="1"/>
          </p:cNvSpPr>
          <p:nvPr>
            <p:ph type="sldNum" sz="quarter" idx="4"/>
          </p:nvPr>
        </p:nvSpPr>
        <p:spPr>
          <a:xfrm>
            <a:off x="11003649" y="6215870"/>
            <a:ext cx="979151" cy="417126"/>
          </a:xfrm>
          <a:prstGeom prst="rect">
            <a:avLst/>
          </a:prstGeom>
        </p:spPr>
        <p:txBody>
          <a:bodyPr vert="horz" lIns="91440" tIns="45720" rIns="91440" bIns="45720" rtlCol="0" anchor="ctr"/>
          <a:lstStyle>
            <a:lvl1pPr algn="ctr">
              <a:defRPr sz="900">
                <a:solidFill>
                  <a:schemeClr val="tx1">
                    <a:tint val="75000"/>
                  </a:schemeClr>
                </a:solidFill>
              </a:defRPr>
            </a:lvl1pPr>
          </a:lstStyle>
          <a:p>
            <a:fld id="{BE15108C-154A-4A5A-9C05-91A49A422BA7}" type="slidenum">
              <a:rPr lang="en-US" smtClean="0"/>
              <a:pPr/>
              <a:t>‹#›</a:t>
            </a:fld>
            <a:endParaRPr lang="en-US"/>
          </a:p>
        </p:txBody>
      </p:sp>
      <p:sp>
        <p:nvSpPr>
          <p:cNvPr id="7" name="Right Triangle 6">
            <a:extLst>
              <a:ext uri="{FF2B5EF4-FFF2-40B4-BE49-F238E27FC236}">
                <a16:creationId xmlns:a16="http://schemas.microsoft.com/office/drawing/2014/main" id="{63BAC6E0-ADAC-40FB-AF53-88FA5F83738C}"/>
              </a:ext>
              <a:ext uri="{C183D7F6-B498-43B3-948B-1728B52AA6E4}">
                <adec:decorative xmlns:adec="http://schemas.microsoft.com/office/drawing/2017/decorative" val="1"/>
              </a:ext>
            </a:extLst>
          </p:cNvPr>
          <p:cNvSpPr/>
          <p:nvPr/>
        </p:nvSpPr>
        <p:spPr>
          <a:xfrm rot="13500000">
            <a:off x="-281094" y="151621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08331320"/>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descr="jungle-wide.png">
            <a:extLst>
              <a:ext uri="{FF2B5EF4-FFF2-40B4-BE49-F238E27FC236}">
                <a16:creationId xmlns:a16="http://schemas.microsoft.com/office/drawing/2014/main" id="{5539433F-F5B3-2316-8289-12C165AA51A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163" r="3118" b="-90"/>
          <a:stretch/>
        </p:blipFill>
        <p:spPr>
          <a:xfrm>
            <a:off x="-2520" y="758232"/>
            <a:ext cx="12201973" cy="4640887"/>
          </a:xfrm>
          <a:prstGeom prst="rect">
            <a:avLst/>
          </a:prstGeom>
        </p:spPr>
      </p:pic>
      <p:sp>
        <p:nvSpPr>
          <p:cNvPr id="8" name="Title 1">
            <a:extLst>
              <a:ext uri="{FF2B5EF4-FFF2-40B4-BE49-F238E27FC236}">
                <a16:creationId xmlns:a16="http://schemas.microsoft.com/office/drawing/2014/main" id="{EC3163A3-9ABC-602B-DE90-8F54A2E8D09D}"/>
              </a:ext>
            </a:extLst>
          </p:cNvPr>
          <p:cNvSpPr txBox="1">
            <a:spLocks/>
          </p:cNvSpPr>
          <p:nvPr/>
        </p:nvSpPr>
        <p:spPr>
          <a:xfrm>
            <a:off x="-3949" y="5399119"/>
            <a:ext cx="12195949" cy="1458002"/>
          </a:xfrm>
          <a:prstGeom prst="rect">
            <a:avLst/>
          </a:prstGeom>
          <a:solidFill>
            <a:srgbClr val="40652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1000"/>
              </a:spcBef>
            </a:pPr>
            <a:r>
              <a:rPr lang="en-US" sz="1800" b="1" dirty="0">
                <a:solidFill>
                  <a:srgbClr val="FFFFFF"/>
                </a:solidFill>
                <a:latin typeface="Bahnschrift SemiLight"/>
                <a:ea typeface="Cambria"/>
              </a:rPr>
              <a:t>CASE STUDY</a:t>
            </a:r>
            <a:endParaRPr lang="en-US" sz="1800" dirty="0">
              <a:solidFill>
                <a:srgbClr val="FFFFFF"/>
              </a:solidFill>
              <a:latin typeface="Bahnschrift SemiLight"/>
              <a:ea typeface="Cambria"/>
            </a:endParaRPr>
          </a:p>
          <a:p>
            <a:pPr>
              <a:lnSpc>
                <a:spcPct val="100000"/>
              </a:lnSpc>
            </a:pPr>
            <a:r>
              <a:rPr lang="en-US" b="1" dirty="0">
                <a:solidFill>
                  <a:srgbClr val="FFFFFF"/>
                </a:solidFill>
                <a:latin typeface="Cambria"/>
                <a:ea typeface="Cambria"/>
              </a:rPr>
              <a:t>Malaysia</a:t>
            </a:r>
            <a:endParaRPr lang="en-US">
              <a:solidFill>
                <a:srgbClr val="FFFFFF"/>
              </a:solidFill>
              <a:cs typeface="Calibri Light"/>
            </a:endParaRPr>
          </a:p>
        </p:txBody>
      </p:sp>
      <p:sp>
        <p:nvSpPr>
          <p:cNvPr id="2" name="Title 1"/>
          <p:cNvSpPr>
            <a:spLocks noGrp="1"/>
          </p:cNvSpPr>
          <p:nvPr>
            <p:ph type="ctrTitle"/>
          </p:nvPr>
        </p:nvSpPr>
        <p:spPr>
          <a:xfrm>
            <a:off x="3948" y="756581"/>
            <a:ext cx="12191646" cy="617603"/>
          </a:xfrm>
          <a:noFill/>
        </p:spPr>
        <p:txBody>
          <a:bodyPr vert="horz" lIns="91440" tIns="45720" rIns="91440" bIns="45720" rtlCol="0" anchor="ctr">
            <a:normAutofit fontScale="90000"/>
          </a:bodyPr>
          <a:lstStyle/>
          <a:p>
            <a:pPr algn="ctr">
              <a:lnSpc>
                <a:spcPct val="100000"/>
              </a:lnSpc>
            </a:pPr>
            <a:r>
              <a:rPr lang="en-US" sz="4000" b="1" dirty="0">
                <a:solidFill>
                  <a:srgbClr val="406520"/>
                </a:solidFill>
                <a:latin typeface="Cambria"/>
                <a:ea typeface="Cambria"/>
              </a:rPr>
              <a:t>Tropical Rainforests</a:t>
            </a:r>
            <a:endParaRPr lang="en-US" sz="4000" dirty="0">
              <a:solidFill>
                <a:srgbClr val="406520"/>
              </a:solidFill>
              <a:latin typeface="Cambria"/>
              <a:ea typeface="Cambria"/>
            </a:endParaRPr>
          </a:p>
        </p:txBody>
      </p:sp>
      <p:sp>
        <p:nvSpPr>
          <p:cNvPr id="6" name="Title 1">
            <a:extLst>
              <a:ext uri="{FF2B5EF4-FFF2-40B4-BE49-F238E27FC236}">
                <a16:creationId xmlns:a16="http://schemas.microsoft.com/office/drawing/2014/main" id="{18A0072F-9425-D12F-5AAC-6631BB077D05}"/>
              </a:ext>
            </a:extLst>
          </p:cNvPr>
          <p:cNvSpPr txBox="1">
            <a:spLocks/>
          </p:cNvSpPr>
          <p:nvPr/>
        </p:nvSpPr>
        <p:spPr>
          <a:xfrm>
            <a:off x="0" y="-881"/>
            <a:ext cx="12192000" cy="759748"/>
          </a:xfrm>
          <a:prstGeom prst="rect">
            <a:avLst/>
          </a:prstGeom>
          <a:solidFill>
            <a:srgbClr val="343F65"/>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sz="2000" b="1" dirty="0">
                <a:solidFill>
                  <a:schemeClr val="bg1"/>
                </a:solidFill>
                <a:latin typeface="Cambria"/>
                <a:ea typeface="Cambria"/>
              </a:rPr>
              <a:t>Environment &amp; Empire</a:t>
            </a:r>
          </a:p>
          <a:p>
            <a:pPr>
              <a:lnSpc>
                <a:spcPct val="100000"/>
              </a:lnSpc>
            </a:pPr>
            <a:r>
              <a:rPr lang="en-US" sz="1400" dirty="0">
                <a:solidFill>
                  <a:srgbClr val="9AA5CB"/>
                </a:solidFill>
                <a:latin typeface="Bahnschrift"/>
                <a:ea typeface="+mj-lt"/>
                <a:cs typeface="+mj-lt"/>
              </a:rPr>
              <a:t>GCSE Geography</a:t>
            </a:r>
            <a:endParaRPr lang="en-US" sz="1400" dirty="0">
              <a:solidFill>
                <a:srgbClr val="9AA5CB"/>
              </a:solidFill>
              <a:latin typeface="Bahnschrift"/>
            </a:endParaRPr>
          </a:p>
        </p:txBody>
      </p: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54" name="Group 53">
            <a:extLst>
              <a:ext uri="{FF2B5EF4-FFF2-40B4-BE49-F238E27FC236}">
                <a16:creationId xmlns:a16="http://schemas.microsoft.com/office/drawing/2014/main" id="{5591A4A5-C00F-4B45-9735-FD2841BF348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5" name="Straight Connector 54">
              <a:extLst>
                <a:ext uri="{FF2B5EF4-FFF2-40B4-BE49-F238E27FC236}">
                  <a16:creationId xmlns:a16="http://schemas.microsoft.com/office/drawing/2014/main" id="{7A16FDB6-C8B8-4BB9-B5F6-C9E7D1549A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65D67BC-2831-45D1-804D-2B848B7FF6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3254059-39EC-48CC-B948-9EE6B05517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F3E0572-7D5E-4FAA-B67C-23A9C6D715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2C5F1231-CF22-4258-B764-592B6CB8DC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B2C5387-42A2-4464-BF18-E70B0227B9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926F39D-AFC8-4FF6-9211-84AA777176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D812696-9AF7-4D2B-A041-80C015F33A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E6CB557-1E5B-4D2D-9330-8EB4AF7307C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A03A4B30-3A15-4294-9BED-E7317857F0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E7B8343-CDF9-4023-9FBF-F4ADE601B2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BB30BD5-639D-4F53-BC6C-2A8D0FFFE5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D7E1947-04B8-4F0B-9E3C-FC4E26D618F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83EDB6D6-D309-48D4-87F4-AAED7C57C7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F2E163F-B043-43B7-85CE-36F2136BAB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1F6CB03C-E3B1-4D22-ABA3-986CC09FB3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9B41E31-EE5F-423F-8B88-3B56009A34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59D4FE6-B271-4427-8273-0B80EF1366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6F7D26D0-83A1-41B0-82E3-FB5D3E93EE7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07E47C02-EBB8-4368-815C-FEDA23368D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8E61DA55-8618-4048-A65A-41E072D9FF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DFC058B-6608-4509-92E1-D4D0D5BD57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9E3652A3-36D6-4E0C-B7FB-52CD69E9CF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BF82BE6-B2D5-4FA1-98B4-1E0072C391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AECA553C-C7B8-4353-BC4C-D622087D6F1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F802227-5CA9-40B4-870E-495C7899C7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1A19F9E-BB49-4808-8481-77F848C2F4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C53A57BE-F139-4C31-8201-477E20DD2A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9F800EC-2D85-47C7-BFB8-B146DD929C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4478BA6D-3F48-40B1-8227-830029B628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21E6C45-0A76-456E-BDD6-3DCB66126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87" name="Right Triangle 86">
            <a:extLst>
              <a:ext uri="{FF2B5EF4-FFF2-40B4-BE49-F238E27FC236}">
                <a16:creationId xmlns:a16="http://schemas.microsoft.com/office/drawing/2014/main" id="{3C541D4F-11C2-4F36-B2A3-AB9028F2A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05909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Content Placeholder 2">
            <a:extLst>
              <a:ext uri="{FF2B5EF4-FFF2-40B4-BE49-F238E27FC236}">
                <a16:creationId xmlns:a16="http://schemas.microsoft.com/office/drawing/2014/main" id="{9D6A7893-7F88-6EB8-4F85-7F2EF40AE380}"/>
              </a:ext>
            </a:extLst>
          </p:cNvPr>
          <p:cNvSpPr txBox="1">
            <a:spLocks/>
          </p:cNvSpPr>
          <p:nvPr/>
        </p:nvSpPr>
        <p:spPr>
          <a:xfrm>
            <a:off x="498549" y="1629466"/>
            <a:ext cx="5361067" cy="5053712"/>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dirty="0">
                <a:solidFill>
                  <a:schemeClr val="tx1"/>
                </a:solidFill>
              </a:rPr>
              <a:t>Malaysia is a country in </a:t>
            </a:r>
            <a:r>
              <a:rPr lang="en-GB" sz="2200" b="1" dirty="0">
                <a:solidFill>
                  <a:schemeClr val="tx1"/>
                </a:solidFill>
              </a:rPr>
              <a:t>South-East Asia</a:t>
            </a:r>
            <a:r>
              <a:rPr lang="en-GB" sz="2200" dirty="0">
                <a:solidFill>
                  <a:schemeClr val="tx1"/>
                </a:solidFill>
              </a:rPr>
              <a:t>,</a:t>
            </a:r>
            <a:r>
              <a:rPr lang="en-GB" sz="2200" b="1" dirty="0">
                <a:solidFill>
                  <a:schemeClr val="tx1"/>
                </a:solidFill>
              </a:rPr>
              <a:t> </a:t>
            </a:r>
            <a:r>
              <a:rPr lang="en-GB" sz="2200" dirty="0">
                <a:solidFill>
                  <a:schemeClr val="tx1"/>
                </a:solidFill>
              </a:rPr>
              <a:t>located </a:t>
            </a:r>
            <a:r>
              <a:rPr lang="en-GB" sz="2200" b="1" dirty="0">
                <a:solidFill>
                  <a:schemeClr val="tx1"/>
                </a:solidFill>
              </a:rPr>
              <a:t>near the equator</a:t>
            </a:r>
            <a:r>
              <a:rPr lang="en-GB" sz="2200" dirty="0">
                <a:solidFill>
                  <a:schemeClr val="tx1"/>
                </a:solidFill>
              </a:rPr>
              <a:t>.</a:t>
            </a:r>
          </a:p>
          <a:p>
            <a:r>
              <a:rPr lang="en-GB" sz="2200" dirty="0">
                <a:solidFill>
                  <a:schemeClr val="tx1"/>
                </a:solidFill>
              </a:rPr>
              <a:t>Malaysia has </a:t>
            </a:r>
            <a:r>
              <a:rPr lang="en-GB" sz="2200" b="1" dirty="0">
                <a:solidFill>
                  <a:schemeClr val="tx1"/>
                </a:solidFill>
              </a:rPr>
              <a:t>large tropical rainforests </a:t>
            </a:r>
            <a:r>
              <a:rPr lang="en-GB" sz="2200" dirty="0">
                <a:solidFill>
                  <a:schemeClr val="tx1"/>
                </a:solidFill>
              </a:rPr>
              <a:t>which make up </a:t>
            </a:r>
            <a:r>
              <a:rPr lang="en-GB" sz="2200" b="1" dirty="0">
                <a:solidFill>
                  <a:schemeClr val="tx1"/>
                </a:solidFill>
              </a:rPr>
              <a:t>62% of the country</a:t>
            </a:r>
            <a:r>
              <a:rPr lang="en-GB" sz="2200" dirty="0">
                <a:solidFill>
                  <a:schemeClr val="tx1"/>
                </a:solidFill>
              </a:rPr>
              <a:t>.</a:t>
            </a:r>
          </a:p>
          <a:p>
            <a:r>
              <a:rPr lang="en-GB" sz="2200" dirty="0">
                <a:solidFill>
                  <a:schemeClr val="tx1"/>
                </a:solidFill>
              </a:rPr>
              <a:t>Malaysia’s rainforests are home to over </a:t>
            </a:r>
            <a:r>
              <a:rPr lang="en-GB" sz="2200" b="1" dirty="0">
                <a:solidFill>
                  <a:schemeClr val="tx1"/>
                </a:solidFill>
              </a:rPr>
              <a:t>15,000 species of plants </a:t>
            </a:r>
            <a:r>
              <a:rPr lang="en-GB" sz="2200" dirty="0">
                <a:solidFill>
                  <a:schemeClr val="tx1"/>
                </a:solidFill>
              </a:rPr>
              <a:t>and over  </a:t>
            </a:r>
            <a:r>
              <a:rPr lang="en-GB" sz="2200" b="1" dirty="0">
                <a:solidFill>
                  <a:schemeClr val="tx1"/>
                </a:solidFill>
              </a:rPr>
              <a:t>1,600 species of animals</a:t>
            </a:r>
            <a:r>
              <a:rPr lang="en-GB" sz="2200" dirty="0">
                <a:solidFill>
                  <a:schemeClr val="tx1"/>
                </a:solidFill>
              </a:rPr>
              <a:t>.</a:t>
            </a:r>
          </a:p>
          <a:p>
            <a:r>
              <a:rPr lang="en-GB" sz="2200" b="1" dirty="0">
                <a:solidFill>
                  <a:schemeClr val="tx1"/>
                </a:solidFill>
              </a:rPr>
              <a:t>14% of animal species </a:t>
            </a:r>
            <a:r>
              <a:rPr lang="en-GB" sz="2200" dirty="0">
                <a:solidFill>
                  <a:schemeClr val="tx1"/>
                </a:solidFill>
              </a:rPr>
              <a:t>in Malaysia’s rainforests </a:t>
            </a:r>
            <a:r>
              <a:rPr lang="en-GB" sz="2200" b="1" dirty="0">
                <a:solidFill>
                  <a:schemeClr val="tx1"/>
                </a:solidFill>
              </a:rPr>
              <a:t>are not found in any other country.</a:t>
            </a:r>
          </a:p>
          <a:p>
            <a:endParaRPr lang="en-GB" sz="2200" dirty="0">
              <a:solidFill>
                <a:schemeClr val="tx1"/>
              </a:solidFill>
            </a:endParaRPr>
          </a:p>
          <a:p>
            <a:endParaRPr lang="en-GB" sz="2200" dirty="0">
              <a:solidFill>
                <a:schemeClr val="tx1"/>
              </a:solidFill>
            </a:endParaRPr>
          </a:p>
        </p:txBody>
      </p:sp>
      <p:sp>
        <p:nvSpPr>
          <p:cNvPr id="48" name="TextBox 47">
            <a:extLst>
              <a:ext uri="{FF2B5EF4-FFF2-40B4-BE49-F238E27FC236}">
                <a16:creationId xmlns:a16="http://schemas.microsoft.com/office/drawing/2014/main" id="{8A6677A9-2B2C-297D-E1D8-CC348BFA50C9}"/>
              </a:ext>
            </a:extLst>
          </p:cNvPr>
          <p:cNvSpPr txBox="1"/>
          <p:nvPr/>
        </p:nvSpPr>
        <p:spPr>
          <a:xfrm>
            <a:off x="5977705" y="6223024"/>
            <a:ext cx="5902898" cy="338554"/>
          </a:xfrm>
          <a:prstGeom prst="rect">
            <a:avLst/>
          </a:prstGeom>
          <a:noFill/>
        </p:spPr>
        <p:txBody>
          <a:bodyPr wrap="square" rtlCol="0">
            <a:spAutoFit/>
          </a:bodyPr>
          <a:lstStyle/>
          <a:p>
            <a:pPr algn="ctr"/>
            <a:r>
              <a:rPr lang="en-GB" sz="1600" dirty="0"/>
              <a:t>Map of Malaysia with the equator marked in </a:t>
            </a:r>
            <a:r>
              <a:rPr lang="en-GB" sz="1600" b="1" u="sng" dirty="0">
                <a:solidFill>
                  <a:srgbClr val="7030A0"/>
                </a:solidFill>
              </a:rPr>
              <a:t>purple.</a:t>
            </a:r>
          </a:p>
        </p:txBody>
      </p:sp>
      <p:pic>
        <p:nvPicPr>
          <p:cNvPr id="7" name="Picture 6" descr="A map of the world with a map of the country&#10;&#10;Description automatically generated">
            <a:extLst>
              <a:ext uri="{FF2B5EF4-FFF2-40B4-BE49-F238E27FC236}">
                <a16:creationId xmlns:a16="http://schemas.microsoft.com/office/drawing/2014/main" id="{97A25C61-3EB7-A78B-AA0C-A2790E93FB8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36880" y="1429189"/>
            <a:ext cx="5991330" cy="4536221"/>
          </a:xfrm>
          <a:prstGeom prst="rect">
            <a:avLst/>
          </a:prstGeom>
          <a:ln w="28575">
            <a:noFill/>
          </a:ln>
        </p:spPr>
      </p:pic>
      <p:sp>
        <p:nvSpPr>
          <p:cNvPr id="23" name="Freeform 22">
            <a:extLst>
              <a:ext uri="{FF2B5EF4-FFF2-40B4-BE49-F238E27FC236}">
                <a16:creationId xmlns:a16="http://schemas.microsoft.com/office/drawing/2014/main" id="{3FC2CF7D-0E3D-6696-90FF-A10817A4DE88}"/>
              </a:ext>
            </a:extLst>
          </p:cNvPr>
          <p:cNvSpPr/>
          <p:nvPr/>
        </p:nvSpPr>
        <p:spPr>
          <a:xfrm>
            <a:off x="5924663" y="4879649"/>
            <a:ext cx="4299103" cy="111858"/>
          </a:xfrm>
          <a:custGeom>
            <a:avLst/>
            <a:gdLst>
              <a:gd name="connsiteX0" fmla="*/ 0 w 4281662"/>
              <a:gd name="connsiteY0" fmla="*/ 0 h 100269"/>
              <a:gd name="connsiteX1" fmla="*/ 757551 w 4281662"/>
              <a:gd name="connsiteY1" fmla="*/ 40047 h 100269"/>
              <a:gd name="connsiteX2" fmla="*/ 2562990 w 4281662"/>
              <a:gd name="connsiteY2" fmla="*/ 90106 h 100269"/>
              <a:gd name="connsiteX3" fmla="*/ 4281662 w 4281662"/>
              <a:gd name="connsiteY3" fmla="*/ 83431 h 100269"/>
            </a:gdLst>
            <a:ahLst/>
            <a:cxnLst>
              <a:cxn ang="0">
                <a:pos x="connsiteX0" y="connsiteY0"/>
              </a:cxn>
              <a:cxn ang="0">
                <a:pos x="connsiteX1" y="connsiteY1"/>
              </a:cxn>
              <a:cxn ang="0">
                <a:pos x="connsiteX2" y="connsiteY2"/>
              </a:cxn>
              <a:cxn ang="0">
                <a:pos x="connsiteX3" y="connsiteY3"/>
              </a:cxn>
            </a:cxnLst>
            <a:rect l="l" t="t" r="r" b="b"/>
            <a:pathLst>
              <a:path w="4281662" h="100269">
                <a:moveTo>
                  <a:pt x="0" y="0"/>
                </a:moveTo>
                <a:lnTo>
                  <a:pt x="757551" y="40047"/>
                </a:lnTo>
                <a:lnTo>
                  <a:pt x="2562990" y="90106"/>
                </a:lnTo>
                <a:cubicBezTo>
                  <a:pt x="3150342" y="97337"/>
                  <a:pt x="3989099" y="111797"/>
                  <a:pt x="4281662" y="83431"/>
                </a:cubicBezTo>
              </a:path>
            </a:pathLst>
          </a:custGeom>
          <a:ln w="28575">
            <a:solidFill>
              <a:srgbClr val="7030A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GB" dirty="0"/>
          </a:p>
        </p:txBody>
      </p:sp>
      <p:sp>
        <p:nvSpPr>
          <p:cNvPr id="2" name="Title 1">
            <a:extLst>
              <a:ext uri="{FF2B5EF4-FFF2-40B4-BE49-F238E27FC236}">
                <a16:creationId xmlns:a16="http://schemas.microsoft.com/office/drawing/2014/main" id="{57AA8B52-7644-6B8F-576B-4A88BB2BAB22}"/>
              </a:ext>
            </a:extLst>
          </p:cNvPr>
          <p:cNvSpPr txBox="1">
            <a:spLocks/>
          </p:cNvSpPr>
          <p:nvPr/>
        </p:nvSpPr>
        <p:spPr>
          <a:xfrm>
            <a:off x="-3949" y="-8664"/>
            <a:ext cx="12195949" cy="1063422"/>
          </a:xfrm>
          <a:prstGeom prst="rect">
            <a:avLst/>
          </a:prstGeom>
          <a:solidFill>
            <a:srgbClr val="40652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1000"/>
              </a:spcBef>
            </a:pPr>
            <a:r>
              <a:rPr lang="en-US" sz="2600" b="1" dirty="0">
                <a:solidFill>
                  <a:srgbClr val="FFFFFF"/>
                </a:solidFill>
                <a:latin typeface="Cambria" panose="02040503050406030204" pitchFamily="18" charset="0"/>
                <a:ea typeface="Cambria"/>
              </a:rPr>
              <a:t>Tropical Rainforests in Malaysia</a:t>
            </a:r>
            <a:endParaRPr lang="en-US" sz="2600" dirty="0">
              <a:solidFill>
                <a:srgbClr val="FFFFFF"/>
              </a:solidFill>
              <a:latin typeface="Cambria" panose="02040503050406030204" pitchFamily="18" charset="0"/>
              <a:cs typeface="Calibri Light"/>
            </a:endParaRPr>
          </a:p>
        </p:txBody>
      </p:sp>
    </p:spTree>
    <p:extLst>
      <p:ext uri="{BB962C8B-B14F-4D97-AF65-F5344CB8AC3E}">
        <p14:creationId xmlns:p14="http://schemas.microsoft.com/office/powerpoint/2010/main" val="1086940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 name="Rectangle 91">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4" name="Group 93">
            <a:extLst>
              <a:ext uri="{FF2B5EF4-FFF2-40B4-BE49-F238E27FC236}">
                <a16:creationId xmlns:a16="http://schemas.microsoft.com/office/drawing/2014/main" id="{4D431671-5191-4947-8899-E90505A704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95" name="Straight Connector 94">
              <a:extLst>
                <a:ext uri="{FF2B5EF4-FFF2-40B4-BE49-F238E27FC236}">
                  <a16:creationId xmlns:a16="http://schemas.microsoft.com/office/drawing/2014/main" id="{877D2E98-ED65-4121-9DA5-6DBB831D0F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DA94A307-5B5D-4E42-95B3-064D5093AD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CB3B32C-3BDA-4D41-9802-681B0599FD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35BDBFD6-7C61-4520-8203-BAB1986C15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4ABA4D7-9904-42C4-B0CD-B1CE2E0D37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BB63F0D6-8747-4126-9359-B730EB21B7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D91CD660-F5B2-49AC-9EFC-CE94B843B4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A4BEB7EB-8E7F-4A4B-8581-73CE2003F2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B04FB70E-6820-4456-872A-937F520606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E3598DD6-9887-4CF7-BAFE-F96E0324EB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AA503E64-565F-465B-A25C-042C5706C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A140EE7B-5CA1-4DCB-8652-6E4D2147B0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F85077BE-700D-4C44-AA4D-7CF4E8FD71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FB8B3FEB-D353-443D-A148-3915606516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91FF5FBB-3BD8-46EB-BDF9-081B29A444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DC2E11FD-78A4-4F5C-A419-F0237DCAD2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9F708EBE-3154-4FF4-8E8F-88A0762080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27A99B5C-EB03-4D56-8DFE-B006D7081B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2FCBAFF0-9FB4-4160-B9BE-CCBE1D8B8C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326953D7-154A-49A4-B2E1-D94D365EC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836E3E12-5D96-48DB-8320-6294287740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7A059482-79BA-4E80-80A2-36FD8408DA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B4EF88B3-C210-433D-B20D-FE41B4D5F9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53665D3E-61E7-4EDF-A208-56449D765C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874CF3B0-C9C3-4683-94A3-DC0AE1E745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7BE90EF9-6DF5-47F4-A069-9F613C814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F844EBDE-5A9F-4E9F-8A55-57FB9E9797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6491FC45-82C4-40CD-8D0C-0A2F86E8A1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71AD0FE3-6144-4171-943E-0E65D08E80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A7BA4499-5E6A-4998-A0F4-614E65552B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CAFE7A6F-A7F0-4406-809F-E23FCB201E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127" name="Right Triangle 126">
            <a:extLst>
              <a:ext uri="{FF2B5EF4-FFF2-40B4-BE49-F238E27FC236}">
                <a16:creationId xmlns:a16="http://schemas.microsoft.com/office/drawing/2014/main" id="{BEAC0A80-07D3-49CB-87C3-BC34F219D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1" y="20640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Content Placeholder 2">
            <a:extLst>
              <a:ext uri="{FF2B5EF4-FFF2-40B4-BE49-F238E27FC236}">
                <a16:creationId xmlns:a16="http://schemas.microsoft.com/office/drawing/2014/main" id="{9D6A7893-7F88-6EB8-4F85-7F2EF40AE380}"/>
              </a:ext>
            </a:extLst>
          </p:cNvPr>
          <p:cNvSpPr txBox="1">
            <a:spLocks/>
          </p:cNvSpPr>
          <p:nvPr/>
        </p:nvSpPr>
        <p:spPr>
          <a:xfrm>
            <a:off x="656889" y="1201713"/>
            <a:ext cx="5403147" cy="4717859"/>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dirty="0">
                <a:solidFill>
                  <a:schemeClr val="tx1"/>
                </a:solidFill>
              </a:rPr>
              <a:t>Deforestation is the </a:t>
            </a:r>
            <a:r>
              <a:rPr lang="en-US" sz="2200" b="1" dirty="0">
                <a:solidFill>
                  <a:schemeClr val="tx1"/>
                </a:solidFill>
              </a:rPr>
              <a:t>removal of forests for the conversion of land to a different use.</a:t>
            </a:r>
          </a:p>
          <a:p>
            <a:pPr>
              <a:lnSpc>
                <a:spcPct val="100000"/>
              </a:lnSpc>
            </a:pPr>
            <a:r>
              <a:rPr lang="en-US" sz="2200" dirty="0">
                <a:solidFill>
                  <a:schemeClr val="tx1"/>
                </a:solidFill>
              </a:rPr>
              <a:t>Between 1990 and 2010, Malaysia </a:t>
            </a:r>
            <a:r>
              <a:rPr lang="en-US" sz="2200" b="1" dirty="0">
                <a:solidFill>
                  <a:schemeClr val="tx1"/>
                </a:solidFill>
              </a:rPr>
              <a:t>lost 8.6% of its forests.</a:t>
            </a:r>
          </a:p>
          <a:p>
            <a:pPr>
              <a:lnSpc>
                <a:spcPct val="100000"/>
              </a:lnSpc>
            </a:pPr>
            <a:r>
              <a:rPr lang="en-US" sz="2200" dirty="0">
                <a:solidFill>
                  <a:schemeClr val="tx1"/>
                </a:solidFill>
              </a:rPr>
              <a:t>The main cause of deforestation today is </a:t>
            </a:r>
            <a:r>
              <a:rPr lang="en-US" sz="2200" b="1" dirty="0">
                <a:solidFill>
                  <a:schemeClr val="tx1"/>
                </a:solidFill>
              </a:rPr>
              <a:t>logging and land clearing.</a:t>
            </a:r>
          </a:p>
          <a:p>
            <a:pPr>
              <a:lnSpc>
                <a:spcPct val="100000"/>
              </a:lnSpc>
            </a:pPr>
            <a:r>
              <a:rPr lang="en-US" sz="2200" dirty="0">
                <a:solidFill>
                  <a:schemeClr val="tx1"/>
                </a:solidFill>
              </a:rPr>
              <a:t>Companies remove forests to set up </a:t>
            </a:r>
            <a:r>
              <a:rPr lang="en-US" sz="2200" b="1" dirty="0">
                <a:solidFill>
                  <a:schemeClr val="tx1"/>
                </a:solidFill>
              </a:rPr>
              <a:t>palm oil</a:t>
            </a:r>
            <a:r>
              <a:rPr lang="en-US" sz="2200" dirty="0">
                <a:solidFill>
                  <a:schemeClr val="tx1"/>
                </a:solidFill>
              </a:rPr>
              <a:t> and </a:t>
            </a:r>
            <a:r>
              <a:rPr lang="en-US" sz="2200" b="1" dirty="0">
                <a:solidFill>
                  <a:schemeClr val="tx1"/>
                </a:solidFill>
              </a:rPr>
              <a:t>rubber plantations.</a:t>
            </a:r>
          </a:p>
          <a:p>
            <a:pPr>
              <a:lnSpc>
                <a:spcPct val="100000"/>
              </a:lnSpc>
            </a:pPr>
            <a:r>
              <a:rPr lang="en-US" sz="2200" dirty="0">
                <a:solidFill>
                  <a:schemeClr val="tx1"/>
                </a:solidFill>
              </a:rPr>
              <a:t>Other drivers of deforestation include </a:t>
            </a:r>
            <a:r>
              <a:rPr lang="en-US" sz="2200" b="1" dirty="0">
                <a:solidFill>
                  <a:schemeClr val="tx1"/>
                </a:solidFill>
              </a:rPr>
              <a:t>urbanisation</a:t>
            </a:r>
            <a:r>
              <a:rPr lang="en-US" sz="2200" dirty="0">
                <a:solidFill>
                  <a:schemeClr val="tx1"/>
                </a:solidFill>
              </a:rPr>
              <a:t> and the</a:t>
            </a:r>
            <a:r>
              <a:rPr lang="en-US" sz="2200" b="1" dirty="0">
                <a:solidFill>
                  <a:schemeClr val="tx1"/>
                </a:solidFill>
              </a:rPr>
              <a:t> expansion of infrastructure.</a:t>
            </a:r>
          </a:p>
          <a:p>
            <a:pPr>
              <a:lnSpc>
                <a:spcPct val="100000"/>
              </a:lnSpc>
            </a:pPr>
            <a:endParaRPr lang="en-US" sz="2200" b="1" dirty="0">
              <a:solidFill>
                <a:schemeClr val="tx1"/>
              </a:solidFill>
            </a:endParaRPr>
          </a:p>
          <a:p>
            <a:pPr>
              <a:lnSpc>
                <a:spcPct val="100000"/>
              </a:lnSpc>
            </a:pPr>
            <a:endParaRPr lang="en-US" sz="2200" dirty="0">
              <a:solidFill>
                <a:schemeClr val="tx1"/>
              </a:solidFill>
            </a:endParaRPr>
          </a:p>
        </p:txBody>
      </p:sp>
      <p:pic>
        <p:nvPicPr>
          <p:cNvPr id="7" name="Picture 6" descr="A palm trees growing in a plantation&#10;&#10;Description automatically generated">
            <a:extLst>
              <a:ext uri="{FF2B5EF4-FFF2-40B4-BE49-F238E27FC236}">
                <a16:creationId xmlns:a16="http://schemas.microsoft.com/office/drawing/2014/main" id="{42F02652-2C66-6AF2-9D03-ED8DBBAD28A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09311" y="1"/>
            <a:ext cx="5899302"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
        <p:nvSpPr>
          <p:cNvPr id="9" name="Content Placeholder 2">
            <a:extLst>
              <a:ext uri="{FF2B5EF4-FFF2-40B4-BE49-F238E27FC236}">
                <a16:creationId xmlns:a16="http://schemas.microsoft.com/office/drawing/2014/main" id="{3F3AC648-5904-1988-54A5-E9C391BEB43A}"/>
              </a:ext>
            </a:extLst>
          </p:cNvPr>
          <p:cNvSpPr txBox="1">
            <a:spLocks/>
          </p:cNvSpPr>
          <p:nvPr/>
        </p:nvSpPr>
        <p:spPr>
          <a:xfrm>
            <a:off x="10053298" y="6595727"/>
            <a:ext cx="2182145" cy="270907"/>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baseline="-25000" dirty="0">
                <a:solidFill>
                  <a:schemeClr val="bg2"/>
                </a:solidFill>
              </a:rPr>
              <a:t>Palm oil plantation in Eastern Malaysia, Wikimedia</a:t>
            </a:r>
          </a:p>
        </p:txBody>
      </p:sp>
      <p:sp>
        <p:nvSpPr>
          <p:cNvPr id="11" name="TextBox 10">
            <a:extLst>
              <a:ext uri="{FF2B5EF4-FFF2-40B4-BE49-F238E27FC236}">
                <a16:creationId xmlns:a16="http://schemas.microsoft.com/office/drawing/2014/main" id="{BD74682C-1948-DC06-A9A3-316FF1ADAE3F}"/>
              </a:ext>
            </a:extLst>
          </p:cNvPr>
          <p:cNvSpPr txBox="1"/>
          <p:nvPr/>
        </p:nvSpPr>
        <p:spPr>
          <a:xfrm>
            <a:off x="766976" y="5961503"/>
            <a:ext cx="5128604" cy="646331"/>
          </a:xfrm>
          <a:prstGeom prst="rect">
            <a:avLst/>
          </a:prstGeom>
          <a:noFill/>
        </p:spPr>
        <p:txBody>
          <a:bodyPr wrap="square">
            <a:spAutoFit/>
          </a:bodyPr>
          <a:lstStyle/>
          <a:p>
            <a:pPr marL="0" indent="0" algn="ctr">
              <a:buNone/>
            </a:pPr>
            <a:r>
              <a:rPr lang="en-GB" sz="1800" i="1" dirty="0">
                <a:solidFill>
                  <a:schemeClr val="tx2"/>
                </a:solidFill>
              </a:rPr>
              <a:t>What impact might deforestation have on biodiversity?</a:t>
            </a:r>
          </a:p>
        </p:txBody>
      </p:sp>
      <p:sp>
        <p:nvSpPr>
          <p:cNvPr id="4" name="Title 1">
            <a:extLst>
              <a:ext uri="{FF2B5EF4-FFF2-40B4-BE49-F238E27FC236}">
                <a16:creationId xmlns:a16="http://schemas.microsoft.com/office/drawing/2014/main" id="{7A8F7009-4307-0A16-D895-FC1D71ED55D7}"/>
              </a:ext>
            </a:extLst>
          </p:cNvPr>
          <p:cNvSpPr txBox="1">
            <a:spLocks/>
          </p:cNvSpPr>
          <p:nvPr/>
        </p:nvSpPr>
        <p:spPr>
          <a:xfrm>
            <a:off x="-3949" y="-8664"/>
            <a:ext cx="12195949" cy="1063422"/>
          </a:xfrm>
          <a:prstGeom prst="rect">
            <a:avLst/>
          </a:prstGeom>
          <a:solidFill>
            <a:srgbClr val="40652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1000"/>
              </a:spcBef>
            </a:pPr>
            <a:r>
              <a:rPr lang="en-US" sz="2600" b="1" dirty="0">
                <a:solidFill>
                  <a:srgbClr val="FFFFFF"/>
                </a:solidFill>
                <a:latin typeface="Cambria" panose="02040503050406030204" pitchFamily="18" charset="0"/>
                <a:ea typeface="Cambria"/>
              </a:rPr>
              <a:t>Deforestation in Malaysia</a:t>
            </a:r>
            <a:endParaRPr lang="en-US" sz="2600" dirty="0">
              <a:solidFill>
                <a:srgbClr val="FFFFFF"/>
              </a:solidFill>
              <a:latin typeface="Cambria" panose="02040503050406030204" pitchFamily="18" charset="0"/>
              <a:cs typeface="Calibri Light"/>
            </a:endParaRPr>
          </a:p>
        </p:txBody>
      </p:sp>
    </p:spTree>
    <p:extLst>
      <p:ext uri="{BB962C8B-B14F-4D97-AF65-F5344CB8AC3E}">
        <p14:creationId xmlns:p14="http://schemas.microsoft.com/office/powerpoint/2010/main" val="1947183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1" name="Group 10">
            <a:extLst>
              <a:ext uri="{FF2B5EF4-FFF2-40B4-BE49-F238E27FC236}">
                <a16:creationId xmlns:a16="http://schemas.microsoft.com/office/drawing/2014/main" id="{4D431671-5191-4947-8899-E90505A704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877D2E98-ED65-4121-9DA5-6DBB831D0F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A94A307-5B5D-4E42-95B3-064D5093AD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CB3B32C-3BDA-4D41-9802-681B0599FD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5BDBFD6-7C61-4520-8203-BAB1986C15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4ABA4D7-9904-42C4-B0CD-B1CE2E0D37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B63F0D6-8747-4126-9359-B730EB21B7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91CD660-F5B2-49AC-9EFC-CE94B843B4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4BEB7EB-8E7F-4A4B-8581-73CE2003F2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04FB70E-6820-4456-872A-937F520606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3598DD6-9887-4CF7-BAFE-F96E0324EB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A503E64-565F-465B-A25C-042C5706C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140EE7B-5CA1-4DCB-8652-6E4D2147B0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85077BE-700D-4C44-AA4D-7CF4E8FD71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B8B3FEB-D353-443D-A148-3915606516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1FF5FBB-3BD8-46EB-BDF9-081B29A444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C2E11FD-78A4-4F5C-A419-F0237DCAD2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F708EBE-3154-4FF4-8E8F-88A0762080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7A99B5C-EB03-4D56-8DFE-B006D7081B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FCBAFF0-9FB4-4160-B9BE-CCBE1D8B8C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26953D7-154A-49A4-B2E1-D94D365EC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36E3E12-5D96-48DB-8320-6294287740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A059482-79BA-4E80-80A2-36FD8408DA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4EF88B3-C210-433D-B20D-FE41B4D5F9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3665D3E-61E7-4EDF-A208-56449D765C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74CF3B0-C9C3-4683-94A3-DC0AE1E745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BE90EF9-6DF5-47F4-A069-9F613C814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844EBDE-5A9F-4E9F-8A55-57FB9E9797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491FC45-82C4-40CD-8D0C-0A2F86E8A1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1AD0FE3-6144-4171-943E-0E65D08E80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7BA4499-5E6A-4998-A0F4-614E65552B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AFE7A6F-A7F0-4406-809F-E23FCB201E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4" name="Right Triangle 43">
            <a:extLst>
              <a:ext uri="{FF2B5EF4-FFF2-40B4-BE49-F238E27FC236}">
                <a16:creationId xmlns:a16="http://schemas.microsoft.com/office/drawing/2014/main" id="{BEAC0A80-07D3-49CB-87C3-BC34F219D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1" y="20640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Content Placeholder 2">
            <a:extLst>
              <a:ext uri="{FF2B5EF4-FFF2-40B4-BE49-F238E27FC236}">
                <a16:creationId xmlns:a16="http://schemas.microsoft.com/office/drawing/2014/main" id="{BE3BB053-EA0C-E1E6-307D-F532B3AF14F3}"/>
              </a:ext>
            </a:extLst>
          </p:cNvPr>
          <p:cNvSpPr>
            <a:spLocks noGrp="1"/>
          </p:cNvSpPr>
          <p:nvPr>
            <p:ph idx="1"/>
          </p:nvPr>
        </p:nvSpPr>
        <p:spPr>
          <a:xfrm>
            <a:off x="450584" y="1096671"/>
            <a:ext cx="5855562" cy="5615749"/>
          </a:xfrm>
        </p:spPr>
        <p:txBody>
          <a:bodyPr>
            <a:noAutofit/>
          </a:bodyPr>
          <a:lstStyle/>
          <a:p>
            <a:r>
              <a:rPr lang="en-GB" sz="2200" dirty="0"/>
              <a:t>Malaysia was part of the </a:t>
            </a:r>
            <a:r>
              <a:rPr lang="en-GB" sz="2200" b="1" dirty="0"/>
              <a:t>British Empire </a:t>
            </a:r>
            <a:r>
              <a:rPr lang="en-GB" sz="2200" dirty="0"/>
              <a:t>from </a:t>
            </a:r>
            <a:r>
              <a:rPr lang="en-GB" sz="2200" b="1" dirty="0"/>
              <a:t>1824 to 1957.</a:t>
            </a:r>
          </a:p>
          <a:p>
            <a:r>
              <a:rPr lang="en-GB" sz="2200" dirty="0"/>
              <a:t>The British introduced </a:t>
            </a:r>
            <a:r>
              <a:rPr lang="en-GB" sz="2200" b="1" dirty="0"/>
              <a:t>new cash crops </a:t>
            </a:r>
            <a:r>
              <a:rPr lang="en-GB" sz="2200" dirty="0"/>
              <a:t>into Malaysia, including:</a:t>
            </a:r>
          </a:p>
          <a:p>
            <a:pPr lvl="1"/>
            <a:r>
              <a:rPr lang="en-GB" sz="2000" b="1" dirty="0"/>
              <a:t>Rubber</a:t>
            </a:r>
            <a:r>
              <a:rPr lang="en-GB" sz="2000" dirty="0"/>
              <a:t> (from South America)</a:t>
            </a:r>
          </a:p>
          <a:p>
            <a:pPr lvl="1"/>
            <a:r>
              <a:rPr lang="en-GB" sz="2000" b="1" dirty="0"/>
              <a:t>Palm oil </a:t>
            </a:r>
            <a:r>
              <a:rPr lang="en-GB" sz="2000" dirty="0"/>
              <a:t>(from West Africa)</a:t>
            </a:r>
          </a:p>
          <a:p>
            <a:r>
              <a:rPr lang="en-GB" sz="2200" dirty="0"/>
              <a:t>The British set up plantations, which required </a:t>
            </a:r>
            <a:r>
              <a:rPr lang="en-GB" sz="2200" b="1" dirty="0"/>
              <a:t>clearing rainforests.</a:t>
            </a:r>
          </a:p>
          <a:p>
            <a:r>
              <a:rPr lang="en-GB" sz="2200" dirty="0"/>
              <a:t>Many Malaysian people </a:t>
            </a:r>
            <a:r>
              <a:rPr lang="en-GB" sz="2200" b="1" dirty="0"/>
              <a:t>lost their land</a:t>
            </a:r>
            <a:r>
              <a:rPr lang="en-GB" sz="2200" dirty="0"/>
              <a:t>.</a:t>
            </a:r>
          </a:p>
          <a:p>
            <a:r>
              <a:rPr lang="en-GB" sz="2200" dirty="0"/>
              <a:t>Labourers </a:t>
            </a:r>
            <a:r>
              <a:rPr lang="en-GB" sz="2200" b="1" dirty="0"/>
              <a:t>worked in poor conditions</a:t>
            </a:r>
            <a:r>
              <a:rPr lang="en-GB" sz="2200" dirty="0"/>
              <a:t> on the plantations.</a:t>
            </a:r>
          </a:p>
          <a:p>
            <a:r>
              <a:rPr lang="en-GB" sz="2200" dirty="0"/>
              <a:t>By 1920, rubber plantations covered </a:t>
            </a:r>
            <a:r>
              <a:rPr lang="en-GB" sz="2200" b="1" dirty="0"/>
              <a:t>2 million acres </a:t>
            </a:r>
            <a:r>
              <a:rPr lang="en-GB" sz="2200" dirty="0"/>
              <a:t>in Malaysia.</a:t>
            </a:r>
          </a:p>
        </p:txBody>
      </p:sp>
      <p:pic>
        <p:nvPicPr>
          <p:cNvPr id="4" name="Picture 3">
            <a:extLst>
              <a:ext uri="{FF2B5EF4-FFF2-40B4-BE49-F238E27FC236}">
                <a16:creationId xmlns:a16="http://schemas.microsoft.com/office/drawing/2014/main" id="{29ADEDB7-9BD8-AA3D-52B2-9AA939AB56C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309311" y="1"/>
            <a:ext cx="5899302"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
        <p:nvSpPr>
          <p:cNvPr id="5" name="Content Placeholder 2">
            <a:extLst>
              <a:ext uri="{FF2B5EF4-FFF2-40B4-BE49-F238E27FC236}">
                <a16:creationId xmlns:a16="http://schemas.microsoft.com/office/drawing/2014/main" id="{9D6A7893-7F88-6EB8-4F85-7F2EF40AE380}"/>
              </a:ext>
            </a:extLst>
          </p:cNvPr>
          <p:cNvSpPr txBox="1">
            <a:spLocks/>
          </p:cNvSpPr>
          <p:nvPr/>
        </p:nvSpPr>
        <p:spPr>
          <a:xfrm>
            <a:off x="10026468" y="6556480"/>
            <a:ext cx="2182145" cy="312858"/>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baseline="-25000" dirty="0">
                <a:solidFill>
                  <a:schemeClr val="bg2"/>
                </a:solidFill>
              </a:rPr>
              <a:t>Forest clearing in British Malaya c.1907. Wikimedia</a:t>
            </a:r>
          </a:p>
        </p:txBody>
      </p:sp>
      <p:sp>
        <p:nvSpPr>
          <p:cNvPr id="8" name="Title 1">
            <a:extLst>
              <a:ext uri="{FF2B5EF4-FFF2-40B4-BE49-F238E27FC236}">
                <a16:creationId xmlns:a16="http://schemas.microsoft.com/office/drawing/2014/main" id="{A01B2B08-0BD8-21BF-E396-B09099A145F1}"/>
              </a:ext>
            </a:extLst>
          </p:cNvPr>
          <p:cNvSpPr txBox="1">
            <a:spLocks/>
          </p:cNvSpPr>
          <p:nvPr/>
        </p:nvSpPr>
        <p:spPr>
          <a:xfrm>
            <a:off x="-3949" y="-8664"/>
            <a:ext cx="12195949" cy="1063422"/>
          </a:xfrm>
          <a:prstGeom prst="rect">
            <a:avLst/>
          </a:prstGeom>
          <a:solidFill>
            <a:srgbClr val="40652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1000"/>
              </a:spcBef>
            </a:pPr>
            <a:r>
              <a:rPr lang="en-US" sz="2600" b="1" dirty="0">
                <a:solidFill>
                  <a:srgbClr val="FFFFFF"/>
                </a:solidFill>
                <a:latin typeface="Cambria" panose="02040503050406030204" pitchFamily="18" charset="0"/>
                <a:ea typeface="Cambria"/>
              </a:rPr>
              <a:t>Deforestation and Empire</a:t>
            </a:r>
            <a:endParaRPr lang="en-US" sz="2600" dirty="0">
              <a:solidFill>
                <a:srgbClr val="FFFFFF"/>
              </a:solidFill>
              <a:latin typeface="Cambria" panose="02040503050406030204" pitchFamily="18" charset="0"/>
              <a:cs typeface="Calibri Light"/>
            </a:endParaRPr>
          </a:p>
        </p:txBody>
      </p:sp>
    </p:spTree>
    <p:extLst>
      <p:ext uri="{BB962C8B-B14F-4D97-AF65-F5344CB8AC3E}">
        <p14:creationId xmlns:p14="http://schemas.microsoft.com/office/powerpoint/2010/main" val="1574936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1" name="Group 10">
            <a:extLst>
              <a:ext uri="{FF2B5EF4-FFF2-40B4-BE49-F238E27FC236}">
                <a16:creationId xmlns:a16="http://schemas.microsoft.com/office/drawing/2014/main" id="{4D431671-5191-4947-8899-E90505A704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877D2E98-ED65-4121-9DA5-6DBB831D0F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A94A307-5B5D-4E42-95B3-064D5093AD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CB3B32C-3BDA-4D41-9802-681B0599FD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5BDBFD6-7C61-4520-8203-BAB1986C15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4ABA4D7-9904-42C4-B0CD-B1CE2E0D37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B63F0D6-8747-4126-9359-B730EB21B7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91CD660-F5B2-49AC-9EFC-CE94B843B4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4BEB7EB-8E7F-4A4B-8581-73CE2003F2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04FB70E-6820-4456-872A-937F520606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3598DD6-9887-4CF7-BAFE-F96E0324EB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A503E64-565F-465B-A25C-042C5706C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140EE7B-5CA1-4DCB-8652-6E4D2147B0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85077BE-700D-4C44-AA4D-7CF4E8FD71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B8B3FEB-D353-443D-A148-3915606516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1FF5FBB-3BD8-46EB-BDF9-081B29A444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C2E11FD-78A4-4F5C-A419-F0237DCAD2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F708EBE-3154-4FF4-8E8F-88A0762080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7A99B5C-EB03-4D56-8DFE-B006D7081B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FCBAFF0-9FB4-4160-B9BE-CCBE1D8B8C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26953D7-154A-49A4-B2E1-D94D365EC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36E3E12-5D96-48DB-8320-6294287740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A059482-79BA-4E80-80A2-36FD8408DA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4EF88B3-C210-433D-B20D-FE41B4D5F9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3665D3E-61E7-4EDF-A208-56449D765C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74CF3B0-C9C3-4683-94A3-DC0AE1E745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BE90EF9-6DF5-47F4-A069-9F613C814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844EBDE-5A9F-4E9F-8A55-57FB9E9797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491FC45-82C4-40CD-8D0C-0A2F86E8A1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1AD0FE3-6144-4171-943E-0E65D08E80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7BA4499-5E6A-4998-A0F4-614E65552B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AFE7A6F-A7F0-4406-809F-E23FCB201E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4" name="Right Triangle 43">
            <a:extLst>
              <a:ext uri="{FF2B5EF4-FFF2-40B4-BE49-F238E27FC236}">
                <a16:creationId xmlns:a16="http://schemas.microsoft.com/office/drawing/2014/main" id="{BEAC0A80-07D3-49CB-87C3-BC34F219D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1" y="20640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Content Placeholder 2">
            <a:extLst>
              <a:ext uri="{FF2B5EF4-FFF2-40B4-BE49-F238E27FC236}">
                <a16:creationId xmlns:a16="http://schemas.microsoft.com/office/drawing/2014/main" id="{BE3BB053-EA0C-E1E6-307D-F532B3AF14F3}"/>
              </a:ext>
            </a:extLst>
          </p:cNvPr>
          <p:cNvSpPr>
            <a:spLocks noGrp="1"/>
          </p:cNvSpPr>
          <p:nvPr>
            <p:ph idx="1"/>
          </p:nvPr>
        </p:nvSpPr>
        <p:spPr>
          <a:xfrm>
            <a:off x="453748" y="1133397"/>
            <a:ext cx="5810761" cy="4763518"/>
          </a:xfrm>
        </p:spPr>
        <p:txBody>
          <a:bodyPr>
            <a:noAutofit/>
          </a:bodyPr>
          <a:lstStyle/>
          <a:p>
            <a:r>
              <a:rPr lang="en-GB" sz="2200" b="1" dirty="0"/>
              <a:t>Soil erosion</a:t>
            </a:r>
          </a:p>
          <a:p>
            <a:pPr lvl="1"/>
            <a:r>
              <a:rPr lang="en-GB" dirty="0"/>
              <a:t>Removing trees makes the soil less stable. This can result in mudslides and make flooding worse.</a:t>
            </a:r>
          </a:p>
          <a:p>
            <a:r>
              <a:rPr lang="en-GB" sz="2200" b="1" dirty="0"/>
              <a:t>Reduction in soil fertility</a:t>
            </a:r>
          </a:p>
          <a:p>
            <a:pPr lvl="1"/>
            <a:r>
              <a:rPr lang="en-GB" dirty="0"/>
              <a:t>Removing trees reduces the nutrients which go into the soil, making it harder to grow different crops.</a:t>
            </a:r>
          </a:p>
          <a:p>
            <a:r>
              <a:rPr lang="en-GB" sz="2200" b="1" dirty="0"/>
              <a:t>Loss of biodiversity</a:t>
            </a:r>
          </a:p>
          <a:p>
            <a:pPr lvl="1"/>
            <a:r>
              <a:rPr lang="en-GB" dirty="0"/>
              <a:t>Thousands of plants and animals can only be found in the Malaysia’s rainforests.</a:t>
            </a:r>
          </a:p>
          <a:p>
            <a:r>
              <a:rPr lang="en-GB" sz="2200" b="1" dirty="0"/>
              <a:t>Loss of culture and knowledge</a:t>
            </a:r>
          </a:p>
          <a:p>
            <a:pPr lvl="1"/>
            <a:r>
              <a:rPr lang="en-GB" dirty="0"/>
              <a:t>People living in rainforest have unique knowledge of the environment which could be lost.</a:t>
            </a:r>
          </a:p>
          <a:p>
            <a:pPr lvl="1"/>
            <a:endParaRPr lang="en-GB" dirty="0"/>
          </a:p>
          <a:p>
            <a:pPr marL="0" indent="0">
              <a:buNone/>
            </a:pPr>
            <a:endParaRPr lang="en-GB" sz="2200" b="1" i="1" dirty="0"/>
          </a:p>
          <a:p>
            <a:pPr lvl="1"/>
            <a:endParaRPr lang="en-GB" b="1" dirty="0"/>
          </a:p>
          <a:p>
            <a:pPr lvl="1"/>
            <a:endParaRPr lang="en-GB" sz="2000" b="1" dirty="0"/>
          </a:p>
          <a:p>
            <a:pPr marL="0" indent="0">
              <a:buNone/>
            </a:pPr>
            <a:endParaRPr lang="en-GB" sz="2400" b="1" dirty="0"/>
          </a:p>
          <a:p>
            <a:pPr lvl="1"/>
            <a:endParaRPr lang="en-GB" sz="2200" dirty="0"/>
          </a:p>
          <a:p>
            <a:endParaRPr lang="en-GB" sz="2200" dirty="0"/>
          </a:p>
          <a:p>
            <a:pPr lvl="1"/>
            <a:endParaRPr lang="en-GB" sz="2200" dirty="0"/>
          </a:p>
          <a:p>
            <a:endParaRPr lang="en-GB" sz="2200" dirty="0"/>
          </a:p>
          <a:p>
            <a:endParaRPr lang="en-GB" sz="2200" b="1" dirty="0"/>
          </a:p>
        </p:txBody>
      </p:sp>
      <p:pic>
        <p:nvPicPr>
          <p:cNvPr id="4" name="Picture 3">
            <a:extLst>
              <a:ext uri="{FF2B5EF4-FFF2-40B4-BE49-F238E27FC236}">
                <a16:creationId xmlns:a16="http://schemas.microsoft.com/office/drawing/2014/main" id="{29ADEDB7-9BD8-AA3D-52B2-9AA939AB56C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309311" y="1"/>
            <a:ext cx="5899302"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
        <p:nvSpPr>
          <p:cNvPr id="5" name="Content Placeholder 2">
            <a:extLst>
              <a:ext uri="{FF2B5EF4-FFF2-40B4-BE49-F238E27FC236}">
                <a16:creationId xmlns:a16="http://schemas.microsoft.com/office/drawing/2014/main" id="{9D6A7893-7F88-6EB8-4F85-7F2EF40AE380}"/>
              </a:ext>
            </a:extLst>
          </p:cNvPr>
          <p:cNvSpPr txBox="1">
            <a:spLocks/>
          </p:cNvSpPr>
          <p:nvPr/>
        </p:nvSpPr>
        <p:spPr>
          <a:xfrm>
            <a:off x="9040038" y="6483567"/>
            <a:ext cx="3145748" cy="295793"/>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800" dirty="0">
                <a:solidFill>
                  <a:schemeClr val="bg2"/>
                </a:solidFill>
              </a:rPr>
              <a:t>1926 flood, British Malaya, RCS, Cambridge University Library.</a:t>
            </a:r>
            <a:endParaRPr lang="en-GB" sz="800" baseline="-25000" dirty="0">
              <a:solidFill>
                <a:schemeClr val="bg2"/>
              </a:solidFill>
            </a:endParaRPr>
          </a:p>
        </p:txBody>
      </p:sp>
      <p:sp>
        <p:nvSpPr>
          <p:cNvPr id="7" name="TextBox 6">
            <a:extLst>
              <a:ext uri="{FF2B5EF4-FFF2-40B4-BE49-F238E27FC236}">
                <a16:creationId xmlns:a16="http://schemas.microsoft.com/office/drawing/2014/main" id="{36146BAE-8DDB-0679-8133-D18212FE2A51}"/>
              </a:ext>
            </a:extLst>
          </p:cNvPr>
          <p:cNvSpPr txBox="1"/>
          <p:nvPr/>
        </p:nvSpPr>
        <p:spPr>
          <a:xfrm>
            <a:off x="304778" y="6088235"/>
            <a:ext cx="6108700" cy="646331"/>
          </a:xfrm>
          <a:prstGeom prst="rect">
            <a:avLst/>
          </a:prstGeom>
          <a:noFill/>
        </p:spPr>
        <p:txBody>
          <a:bodyPr wrap="square">
            <a:spAutoFit/>
          </a:bodyPr>
          <a:lstStyle/>
          <a:p>
            <a:pPr marL="0" indent="0" algn="ctr">
              <a:buNone/>
            </a:pPr>
            <a:r>
              <a:rPr lang="en-GB" i="1" dirty="0">
                <a:solidFill>
                  <a:schemeClr val="tx2"/>
                </a:solidFill>
              </a:rPr>
              <a:t>In what ways did colonialism contribute to deforestation and its impacts?</a:t>
            </a:r>
            <a:endParaRPr lang="en-GB" sz="1800" i="1" dirty="0">
              <a:solidFill>
                <a:schemeClr val="tx2"/>
              </a:solidFill>
            </a:endParaRPr>
          </a:p>
        </p:txBody>
      </p:sp>
      <p:sp>
        <p:nvSpPr>
          <p:cNvPr id="10" name="Title 1">
            <a:extLst>
              <a:ext uri="{FF2B5EF4-FFF2-40B4-BE49-F238E27FC236}">
                <a16:creationId xmlns:a16="http://schemas.microsoft.com/office/drawing/2014/main" id="{1B7F8DA3-EA2B-7A76-431E-7A221E6FD714}"/>
              </a:ext>
            </a:extLst>
          </p:cNvPr>
          <p:cNvSpPr txBox="1">
            <a:spLocks/>
          </p:cNvSpPr>
          <p:nvPr/>
        </p:nvSpPr>
        <p:spPr>
          <a:xfrm>
            <a:off x="-3949" y="-8664"/>
            <a:ext cx="12195949" cy="1063422"/>
          </a:xfrm>
          <a:prstGeom prst="rect">
            <a:avLst/>
          </a:prstGeom>
          <a:solidFill>
            <a:srgbClr val="40652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1000"/>
              </a:spcBef>
            </a:pPr>
            <a:r>
              <a:rPr lang="en-US" sz="2600" b="1" dirty="0">
                <a:solidFill>
                  <a:srgbClr val="FFFFFF"/>
                </a:solidFill>
                <a:latin typeface="Cambria" panose="02040503050406030204" pitchFamily="18" charset="0"/>
                <a:ea typeface="Cambria"/>
              </a:rPr>
              <a:t>Impacts of Deforestation</a:t>
            </a:r>
            <a:endParaRPr lang="en-US" sz="2600" dirty="0">
              <a:solidFill>
                <a:srgbClr val="FFFFFF"/>
              </a:solidFill>
              <a:latin typeface="Cambria" panose="02040503050406030204" pitchFamily="18" charset="0"/>
              <a:cs typeface="Calibri Light"/>
            </a:endParaRPr>
          </a:p>
        </p:txBody>
      </p:sp>
    </p:spTree>
    <p:extLst>
      <p:ext uri="{BB962C8B-B14F-4D97-AF65-F5344CB8AC3E}">
        <p14:creationId xmlns:p14="http://schemas.microsoft.com/office/powerpoint/2010/main" val="2624554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1" name="Group 10">
            <a:extLst>
              <a:ext uri="{FF2B5EF4-FFF2-40B4-BE49-F238E27FC236}">
                <a16:creationId xmlns:a16="http://schemas.microsoft.com/office/drawing/2014/main" id="{4D431671-5191-4947-8899-E90505A704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877D2E98-ED65-4121-9DA5-6DBB831D0F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A94A307-5B5D-4E42-95B3-064D5093AD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CB3B32C-3BDA-4D41-9802-681B0599FD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5BDBFD6-7C61-4520-8203-BAB1986C15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4ABA4D7-9904-42C4-B0CD-B1CE2E0D37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B63F0D6-8747-4126-9359-B730EB21B7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91CD660-F5B2-49AC-9EFC-CE94B843B4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4BEB7EB-8E7F-4A4B-8581-73CE2003F2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04FB70E-6820-4456-872A-937F520606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3598DD6-9887-4CF7-BAFE-F96E0324EB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A503E64-565F-465B-A25C-042C5706C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140EE7B-5CA1-4DCB-8652-6E4D2147B0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85077BE-700D-4C44-AA4D-7CF4E8FD71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B8B3FEB-D353-443D-A148-3915606516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1FF5FBB-3BD8-46EB-BDF9-081B29A444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C2E11FD-78A4-4F5C-A419-F0237DCAD2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F708EBE-3154-4FF4-8E8F-88A0762080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7A99B5C-EB03-4D56-8DFE-B006D7081B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FCBAFF0-9FB4-4160-B9BE-CCBE1D8B8C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26953D7-154A-49A4-B2E1-D94D365EC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36E3E12-5D96-48DB-8320-6294287740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A059482-79BA-4E80-80A2-36FD8408DA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4EF88B3-C210-433D-B20D-FE41B4D5F9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3665D3E-61E7-4EDF-A208-56449D765C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74CF3B0-C9C3-4683-94A3-DC0AE1E745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BE90EF9-6DF5-47F4-A069-9F613C814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844EBDE-5A9F-4E9F-8A55-57FB9E9797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491FC45-82C4-40CD-8D0C-0A2F86E8A1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1AD0FE3-6144-4171-943E-0E65D08E80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7BA4499-5E6A-4998-A0F4-614E65552B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AFE7A6F-A7F0-4406-809F-E23FCB201E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4" name="Right Triangle 43">
            <a:extLst>
              <a:ext uri="{FF2B5EF4-FFF2-40B4-BE49-F238E27FC236}">
                <a16:creationId xmlns:a16="http://schemas.microsoft.com/office/drawing/2014/main" id="{BEAC0A80-07D3-49CB-87C3-BC34F219D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1" y="20640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Content Placeholder 2">
            <a:extLst>
              <a:ext uri="{FF2B5EF4-FFF2-40B4-BE49-F238E27FC236}">
                <a16:creationId xmlns:a16="http://schemas.microsoft.com/office/drawing/2014/main" id="{BE3BB053-EA0C-E1E6-307D-F532B3AF14F3}"/>
              </a:ext>
            </a:extLst>
          </p:cNvPr>
          <p:cNvSpPr>
            <a:spLocks noGrp="1"/>
          </p:cNvSpPr>
          <p:nvPr>
            <p:ph idx="1"/>
          </p:nvPr>
        </p:nvSpPr>
        <p:spPr>
          <a:xfrm>
            <a:off x="475724" y="1236589"/>
            <a:ext cx="5810761" cy="5428804"/>
          </a:xfrm>
        </p:spPr>
        <p:txBody>
          <a:bodyPr>
            <a:noAutofit/>
          </a:bodyPr>
          <a:lstStyle/>
          <a:p>
            <a:r>
              <a:rPr lang="en-GB" sz="2200" dirty="0"/>
              <a:t>Malaysia was </a:t>
            </a:r>
            <a:r>
              <a:rPr lang="en-GB" sz="2200" b="1" dirty="0"/>
              <a:t>occupied by Japan </a:t>
            </a:r>
            <a:r>
              <a:rPr lang="en-GB" sz="2200" dirty="0"/>
              <a:t>during the Second World War.</a:t>
            </a:r>
          </a:p>
          <a:p>
            <a:r>
              <a:rPr lang="en-GB" sz="2200" dirty="0"/>
              <a:t>Following this, Malaysia gained </a:t>
            </a:r>
            <a:r>
              <a:rPr lang="en-GB" sz="2200" b="1" dirty="0"/>
              <a:t>independence</a:t>
            </a:r>
            <a:r>
              <a:rPr lang="en-GB" sz="2200" dirty="0"/>
              <a:t> from the British Empire in 1957.</a:t>
            </a:r>
          </a:p>
          <a:p>
            <a:r>
              <a:rPr lang="en-GB" sz="2200" b="1" dirty="0"/>
              <a:t>Deforestation continued</a:t>
            </a:r>
            <a:r>
              <a:rPr lang="en-GB" sz="2200" dirty="0"/>
              <a:t>, as the </a:t>
            </a:r>
            <a:r>
              <a:rPr lang="en-GB" sz="2200" b="1" dirty="0"/>
              <a:t>Malaysian economy </a:t>
            </a:r>
            <a:r>
              <a:rPr lang="en-GB" sz="2200"/>
              <a:t>relied on palm </a:t>
            </a:r>
            <a:r>
              <a:rPr lang="en-GB" sz="2200" dirty="0"/>
              <a:t>oil plantations.</a:t>
            </a:r>
          </a:p>
          <a:p>
            <a:r>
              <a:rPr lang="en-GB" sz="2200" dirty="0"/>
              <a:t>Nonetheless, </a:t>
            </a:r>
            <a:r>
              <a:rPr lang="en-GB" sz="2200" b="1" dirty="0"/>
              <a:t>Malaysian geographers and scientists</a:t>
            </a:r>
            <a:r>
              <a:rPr lang="en-GB" sz="2200" dirty="0"/>
              <a:t> have played an important role in:</a:t>
            </a:r>
          </a:p>
          <a:p>
            <a:pPr lvl="1"/>
            <a:r>
              <a:rPr lang="en-GB" sz="2200" b="1" dirty="0"/>
              <a:t>Measuring </a:t>
            </a:r>
            <a:r>
              <a:rPr lang="en-GB" sz="2200" dirty="0"/>
              <a:t>and </a:t>
            </a:r>
            <a:r>
              <a:rPr lang="en-GB" sz="2200" b="1" dirty="0"/>
              <a:t>mapping</a:t>
            </a:r>
            <a:r>
              <a:rPr lang="en-GB" sz="2200" dirty="0"/>
              <a:t> deforestation</a:t>
            </a:r>
          </a:p>
          <a:p>
            <a:pPr lvl="1"/>
            <a:r>
              <a:rPr lang="en-GB" sz="2200" b="1" dirty="0"/>
              <a:t>Developing strategies </a:t>
            </a:r>
            <a:r>
              <a:rPr lang="en-GB" sz="2200" dirty="0"/>
              <a:t>to manage the rainforest sustainably.</a:t>
            </a:r>
          </a:p>
          <a:p>
            <a:endParaRPr lang="en-GB" sz="2200" b="1" dirty="0"/>
          </a:p>
        </p:txBody>
      </p:sp>
      <p:pic>
        <p:nvPicPr>
          <p:cNvPr id="4" name="Picture 3">
            <a:extLst>
              <a:ext uri="{FF2B5EF4-FFF2-40B4-BE49-F238E27FC236}">
                <a16:creationId xmlns:a16="http://schemas.microsoft.com/office/drawing/2014/main" id="{29ADEDB7-9BD8-AA3D-52B2-9AA939AB56C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309311" y="1"/>
            <a:ext cx="5899302"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
        <p:nvSpPr>
          <p:cNvPr id="5" name="Content Placeholder 2">
            <a:extLst>
              <a:ext uri="{FF2B5EF4-FFF2-40B4-BE49-F238E27FC236}">
                <a16:creationId xmlns:a16="http://schemas.microsoft.com/office/drawing/2014/main" id="{9D6A7893-7F88-6EB8-4F85-7F2EF40AE380}"/>
              </a:ext>
            </a:extLst>
          </p:cNvPr>
          <p:cNvSpPr txBox="1">
            <a:spLocks/>
          </p:cNvSpPr>
          <p:nvPr/>
        </p:nvSpPr>
        <p:spPr>
          <a:xfrm>
            <a:off x="9626605" y="6591341"/>
            <a:ext cx="2582009" cy="277995"/>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dirty="0">
                <a:solidFill>
                  <a:schemeClr val="bg2"/>
                </a:solidFill>
              </a:rPr>
              <a:t>Palm oil plantation, Malaysia. Wikimedia</a:t>
            </a:r>
            <a:endParaRPr lang="en-GB" sz="1000" baseline="-25000" dirty="0">
              <a:solidFill>
                <a:schemeClr val="bg2"/>
              </a:solidFill>
            </a:endParaRPr>
          </a:p>
        </p:txBody>
      </p:sp>
      <p:sp>
        <p:nvSpPr>
          <p:cNvPr id="8" name="Title 1">
            <a:extLst>
              <a:ext uri="{FF2B5EF4-FFF2-40B4-BE49-F238E27FC236}">
                <a16:creationId xmlns:a16="http://schemas.microsoft.com/office/drawing/2014/main" id="{06F24ACB-D82A-652E-E57A-5C8FB740DD03}"/>
              </a:ext>
            </a:extLst>
          </p:cNvPr>
          <p:cNvSpPr txBox="1">
            <a:spLocks/>
          </p:cNvSpPr>
          <p:nvPr/>
        </p:nvSpPr>
        <p:spPr>
          <a:xfrm>
            <a:off x="-3949" y="-8664"/>
            <a:ext cx="12195949" cy="1063422"/>
          </a:xfrm>
          <a:prstGeom prst="rect">
            <a:avLst/>
          </a:prstGeom>
          <a:solidFill>
            <a:srgbClr val="40652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1000"/>
              </a:spcBef>
            </a:pPr>
            <a:r>
              <a:rPr lang="en-US" sz="2600" b="1" dirty="0">
                <a:solidFill>
                  <a:srgbClr val="FFFFFF"/>
                </a:solidFill>
                <a:latin typeface="Cambria" panose="02040503050406030204" pitchFamily="18" charset="0"/>
                <a:ea typeface="Cambria"/>
              </a:rPr>
              <a:t>Deforestation After Independence</a:t>
            </a:r>
            <a:endParaRPr lang="en-US" sz="2600" dirty="0">
              <a:solidFill>
                <a:srgbClr val="FFFFFF"/>
              </a:solidFill>
              <a:latin typeface="Cambria" panose="02040503050406030204" pitchFamily="18" charset="0"/>
              <a:cs typeface="Calibri Light"/>
            </a:endParaRPr>
          </a:p>
        </p:txBody>
      </p:sp>
    </p:spTree>
    <p:extLst>
      <p:ext uri="{BB962C8B-B14F-4D97-AF65-F5344CB8AC3E}">
        <p14:creationId xmlns:p14="http://schemas.microsoft.com/office/powerpoint/2010/main" val="400898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4" name="Straight Connector 13">
              <a:extLst>
                <a:ext uri="{FF2B5EF4-FFF2-40B4-BE49-F238E27FC236}">
                  <a16:creationId xmlns:a16="http://schemas.microsoft.com/office/drawing/2014/main" id="{317D1EC0-23FF-4FC8-B22D-E34878EAA4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AB929A7-258C-4469-AAB4-A67D713F7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A635CDB-2D00-49D5-B26E-0694A25000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4288D7A-F857-418D-92F2-368E841B9F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084F50-7F3C-4A4A-877E-FFD9EC7CD8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31E64C1-F4C0-4A94-B319-BB1A0A24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63D8374-8052-417F-AB69-B97EAC43D5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7750734-4D51-4019-A003-38A3DE49B4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1B693D1-DBA2-4D3B-9B37-D9EE8C411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BCD3EA8-E4C0-4AF6-817F-F9F29157A4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A170FB3-B397-4AC9-85FD-65388F26D9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E5EC0B9-49C7-4777-AEC5-B5EF8DE404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902048B-30F7-4434-87A5-140F9BB4BE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500A6E2-A41C-4751-8A4E-9A0C5718D9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C259517-7BE7-45F9-81C0-3A6362BF1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0652F56-7B71-42B2-AB68-22204A6DF1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059830E-1C3D-4D42-8789-524971CB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53325A7-86D3-4B52-A7E3-ADDF408B4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D53F46F-EC12-484C-A4E7-791E57687A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64ED9CA-8950-47B8-A9ED-22B45CE15F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4429F7B-9FD7-438F-8ECA-3FCAD0061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C558100-D455-4B41-890C-BCC898B2D1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2886397-398A-4318-BE16-2CBAC1902F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D32A3A6-CE6E-4ABD-8522-2C8DC88C0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9014C09-5B84-4798-8BDE-C80D76E67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A29EB9E-ED9D-4C69-8A26-9A7A0A830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A2899F9-1795-416F-8F3D-26EEB684DB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3043474-8625-495C-BD06-3627FD286C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432CE47-7631-408E-8DDC-79EE378B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2C8832D-8B8D-4036-B913-2D3631432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CCEFEAF-E87B-4FF2-A947-94CABAA061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6" name="Right Triangle 45">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useBgFill="1">
        <p:nvSpPr>
          <p:cNvPr id="48" name="Rectangle 47">
            <a:extLst>
              <a:ext uri="{FF2B5EF4-FFF2-40B4-BE49-F238E27FC236}">
                <a16:creationId xmlns:a16="http://schemas.microsoft.com/office/drawing/2014/main" id="{4187D111-0A9D-421B-84EB-FC5811C3A9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50" name="Group 49">
            <a:extLst>
              <a:ext uri="{FF2B5EF4-FFF2-40B4-BE49-F238E27FC236}">
                <a16:creationId xmlns:a16="http://schemas.microsoft.com/office/drawing/2014/main" id="{CEC7A2BB-E03E-436B-ABA5-3EBC8FB406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1" name="Straight Connector 50">
              <a:extLst>
                <a:ext uri="{FF2B5EF4-FFF2-40B4-BE49-F238E27FC236}">
                  <a16:creationId xmlns:a16="http://schemas.microsoft.com/office/drawing/2014/main" id="{A6DC0849-A033-4B02-97FE-B41AD9A866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3ADCA7D-864A-49AD-B820-102F220EA7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957E947-1347-4EB3-89EB-DF85D94E26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8B5FAB9-675C-4906-A39C-BCFD689294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C524971-DA3C-4B74-A99D-95CECD50C92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DBDB683-BC6A-4522-82A5-C7457201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41560A9-0B55-472F-8261-6951E27C524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D874A14-7926-47E8-947C-904C98B0E0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3E5598F-2EAC-49C0-B77B-95438A8EDD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C8993AC-196C-48AC-BCE3-3E71814D91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517F3CA-CF3E-4CD8-B001-2BDF09D7672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5237402-E5C4-470B-955F-F3A8867765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315EAA5-98ED-4276-880E-4E3789CEAA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7F94794-653E-45B6-811B-8081788A0ED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82DE38F-FC85-4274-8C84-8E75162E6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4AF14C3-798E-4C02-A6B4-165D003D72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53D4C15-2F93-446B-AF2D-82072EC01A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09026E7-4EC6-47AE-A989-318A5CA6BA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6DEDA5A-47AA-4ED0-897C-C0B1873B6F5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061821F-242E-4E40-B305-9048634C0F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0734AE8-EEDD-4DCB-9723-087DC2ECC6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6DB511B-1563-4336-AFBB-D561A7C0B4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B5CEC4A9-4067-4D92-A28E-EE8152717C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AB783B25-A3A3-45C4-B04C-A116442505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31178CD-3DE0-4C42-811C-7BC881FBF6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1926C508-8BE5-4ACF-A219-09B5D995BF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B58DEC2-3409-477A-84B4-A5D297FB01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EE3E226-6EDA-4FC4-B670-9590DD5CE7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6BC874A8-EE7F-4F92-AAEA-40B18D939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23D647B-0C43-4C02-9BD2-A01859FD19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C6DE01B-DD35-4B52-A72E-57E60E2263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83" name="Right Triangle 82">
            <a:extLst>
              <a:ext uri="{FF2B5EF4-FFF2-40B4-BE49-F238E27FC236}">
                <a16:creationId xmlns:a16="http://schemas.microsoft.com/office/drawing/2014/main" id="{218D3B53-4071-48E8-9CB1-4566DAFA0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2" y="2600449"/>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8" name="Picture 7">
            <a:extLst>
              <a:ext uri="{FF2B5EF4-FFF2-40B4-BE49-F238E27FC236}">
                <a16:creationId xmlns:a16="http://schemas.microsoft.com/office/drawing/2014/main" id="{750D360B-8ABE-F6AC-86BB-F82A1B3D644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62050" y="-1554"/>
            <a:ext cx="6120571" cy="6857999"/>
          </a:xfrm>
          <a:custGeom>
            <a:avLst/>
            <a:gdLst/>
            <a:ahLst/>
            <a:cxnLst/>
            <a:rect l="l" t="t" r="r" b="b"/>
            <a:pathLst>
              <a:path w="6129950" h="6861439">
                <a:moveTo>
                  <a:pt x="1687527" y="0"/>
                </a:moveTo>
                <a:lnTo>
                  <a:pt x="6129950" y="0"/>
                </a:lnTo>
                <a:lnTo>
                  <a:pt x="6129950" y="6858000"/>
                </a:lnTo>
                <a:lnTo>
                  <a:pt x="5040333" y="6858000"/>
                </a:lnTo>
                <a:lnTo>
                  <a:pt x="5040333" y="6861439"/>
                </a:lnTo>
                <a:lnTo>
                  <a:pt x="272442" y="6861439"/>
                </a:lnTo>
                <a:lnTo>
                  <a:pt x="196402" y="6549696"/>
                </a:lnTo>
                <a:cubicBezTo>
                  <a:pt x="-517926" y="3427393"/>
                  <a:pt x="946083" y="3323532"/>
                  <a:pt x="946083" y="1"/>
                </a:cubicBezTo>
                <a:lnTo>
                  <a:pt x="1687527" y="1"/>
                </a:lnTo>
                <a:close/>
              </a:path>
            </a:pathLst>
          </a:custGeom>
        </p:spPr>
      </p:pic>
      <p:sp>
        <p:nvSpPr>
          <p:cNvPr id="45" name="Content Placeholder 2">
            <a:extLst>
              <a:ext uri="{FF2B5EF4-FFF2-40B4-BE49-F238E27FC236}">
                <a16:creationId xmlns:a16="http://schemas.microsoft.com/office/drawing/2014/main" id="{663F455B-F075-C3D1-A69E-59BB7FD0DA88}"/>
              </a:ext>
            </a:extLst>
          </p:cNvPr>
          <p:cNvSpPr>
            <a:spLocks noGrp="1"/>
          </p:cNvSpPr>
          <p:nvPr>
            <p:ph idx="1"/>
          </p:nvPr>
        </p:nvSpPr>
        <p:spPr>
          <a:xfrm>
            <a:off x="217574" y="3174323"/>
            <a:ext cx="5875317" cy="3625990"/>
          </a:xfrm>
        </p:spPr>
        <p:txBody>
          <a:bodyPr>
            <a:noAutofit/>
          </a:bodyPr>
          <a:lstStyle/>
          <a:p>
            <a:pPr lvl="0">
              <a:spcBef>
                <a:spcPts val="0"/>
              </a:spcBef>
            </a:pPr>
            <a:r>
              <a:rPr lang="en-GB" sz="2200" kern="100" dirty="0">
                <a:effectLst/>
                <a:ea typeface="Times New Roman" panose="02020603050405020304" pitchFamily="18" charset="0"/>
                <a:cs typeface="Arial" panose="020B0604020202020204" pitchFamily="34" charset="0"/>
              </a:rPr>
              <a:t>Born in Malaysia in 1926, </a:t>
            </a:r>
            <a:r>
              <a:rPr lang="en-GB" sz="2200" b="1" kern="100" dirty="0">
                <a:effectLst/>
                <a:ea typeface="Times New Roman" panose="02020603050405020304" pitchFamily="18" charset="0"/>
                <a:cs typeface="Arial" panose="020B0604020202020204" pitchFamily="34" charset="0"/>
              </a:rPr>
              <a:t>under colonial rule.</a:t>
            </a:r>
          </a:p>
          <a:p>
            <a:pPr lvl="0">
              <a:spcBef>
                <a:spcPts val="0"/>
              </a:spcBef>
            </a:pPr>
            <a:r>
              <a:rPr lang="en-GB" sz="2200" kern="100" dirty="0">
                <a:ea typeface="Times New Roman" panose="02020603050405020304" pitchFamily="18" charset="0"/>
                <a:cs typeface="Times New Roman" panose="02020603050405020304" pitchFamily="18" charset="0"/>
              </a:rPr>
              <a:t>Helped establish </a:t>
            </a:r>
            <a:r>
              <a:rPr lang="en-GB" sz="2200" b="1" kern="100" dirty="0">
                <a:ea typeface="Times New Roman" panose="02020603050405020304" pitchFamily="18" charset="0"/>
                <a:cs typeface="Times New Roman" panose="02020603050405020304" pitchFamily="18" charset="0"/>
              </a:rPr>
              <a:t>National Zoo of Malaysia </a:t>
            </a:r>
            <a:r>
              <a:rPr lang="en-GB" sz="2200" kern="100" dirty="0">
                <a:ea typeface="Times New Roman" panose="02020603050405020304" pitchFamily="18" charset="0"/>
                <a:cs typeface="Times New Roman" panose="02020603050405020304" pitchFamily="18" charset="0"/>
              </a:rPr>
              <a:t>in 1963.</a:t>
            </a:r>
          </a:p>
          <a:p>
            <a:pPr>
              <a:spcBef>
                <a:spcPts val="0"/>
              </a:spcBef>
            </a:pPr>
            <a:r>
              <a:rPr lang="en-GB" sz="2200" kern="100" dirty="0">
                <a:ea typeface="Times New Roman" panose="02020603050405020304" pitchFamily="18" charset="0"/>
                <a:cs typeface="Times New Roman" panose="02020603050405020304" pitchFamily="18" charset="0"/>
              </a:rPr>
              <a:t>Received </a:t>
            </a:r>
            <a:r>
              <a:rPr lang="en-GB" sz="2200" b="1" kern="100" dirty="0">
                <a:ea typeface="Times New Roman" panose="02020603050405020304" pitchFamily="18" charset="0"/>
                <a:cs typeface="Times New Roman" panose="02020603050405020304" pitchFamily="18" charset="0"/>
              </a:rPr>
              <a:t>PhD in Zoology </a:t>
            </a:r>
            <a:r>
              <a:rPr lang="en-GB" sz="2200" kern="100" dirty="0">
                <a:ea typeface="Times New Roman" panose="02020603050405020304" pitchFamily="18" charset="0"/>
                <a:cs typeface="Times New Roman" panose="02020603050405020304" pitchFamily="18" charset="0"/>
              </a:rPr>
              <a:t>from the Science University of Malaysia in 1977.</a:t>
            </a:r>
          </a:p>
          <a:p>
            <a:pPr>
              <a:spcBef>
                <a:spcPts val="0"/>
              </a:spcBef>
            </a:pPr>
            <a:r>
              <a:rPr lang="en-GB" sz="2200" kern="100" dirty="0">
                <a:ea typeface="Times New Roman" panose="02020603050405020304" pitchFamily="18" charset="0"/>
                <a:cs typeface="Times New Roman" panose="02020603050405020304" pitchFamily="18" charset="0"/>
              </a:rPr>
              <a:t>Travelled across South-East Asia </a:t>
            </a:r>
            <a:r>
              <a:rPr lang="en-GB" sz="2200" b="1" kern="100" dirty="0">
                <a:ea typeface="Times New Roman" panose="02020603050405020304" pitchFamily="18" charset="0"/>
                <a:cs typeface="Times New Roman" panose="02020603050405020304" pitchFamily="18" charset="0"/>
              </a:rPr>
              <a:t>studying</a:t>
            </a:r>
            <a:r>
              <a:rPr lang="en-GB" sz="2200" kern="100" dirty="0">
                <a:ea typeface="Times New Roman" panose="02020603050405020304" pitchFamily="18" charset="0"/>
                <a:cs typeface="Times New Roman" panose="02020603050405020304" pitchFamily="18" charset="0"/>
              </a:rPr>
              <a:t> </a:t>
            </a:r>
            <a:r>
              <a:rPr lang="en-GB" sz="2200" b="1" kern="100" dirty="0">
                <a:ea typeface="Times New Roman" panose="02020603050405020304" pitchFamily="18" charset="0"/>
                <a:cs typeface="Times New Roman" panose="02020603050405020304" pitchFamily="18" charset="0"/>
              </a:rPr>
              <a:t>rainforest biodiversity.</a:t>
            </a:r>
          </a:p>
          <a:p>
            <a:pPr>
              <a:spcBef>
                <a:spcPts val="0"/>
              </a:spcBef>
            </a:pPr>
            <a:r>
              <a:rPr lang="en-GB" sz="2200" kern="100" dirty="0">
                <a:ea typeface="Times New Roman" panose="02020603050405020304" pitchFamily="18" charset="0"/>
                <a:cs typeface="Times New Roman" panose="02020603050405020304" pitchFamily="18" charset="0"/>
              </a:rPr>
              <a:t>Advocated for </a:t>
            </a:r>
            <a:r>
              <a:rPr lang="en-GB" sz="2200" b="1" kern="100" dirty="0">
                <a:ea typeface="Times New Roman" panose="02020603050405020304" pitchFamily="18" charset="0"/>
                <a:cs typeface="Times New Roman" panose="02020603050405020304" pitchFamily="18" charset="0"/>
              </a:rPr>
              <a:t>preservation of rainforests.</a:t>
            </a:r>
          </a:p>
          <a:p>
            <a:pPr>
              <a:spcBef>
                <a:spcPts val="0"/>
              </a:spcBef>
            </a:pPr>
            <a:endParaRPr lang="en-GB" sz="2200" kern="100" dirty="0">
              <a:ea typeface="Times New Roman" panose="02020603050405020304" pitchFamily="18" charset="0"/>
              <a:cs typeface="Times New Roman" panose="02020603050405020304" pitchFamily="18" charset="0"/>
            </a:endParaRPr>
          </a:p>
          <a:p>
            <a:pPr>
              <a:spcBef>
                <a:spcPts val="0"/>
              </a:spcBef>
            </a:pPr>
            <a:endParaRPr lang="en-GB" sz="2200" kern="100" dirty="0">
              <a:effectLst/>
              <a:ea typeface="Times New Roman" panose="02020603050405020304" pitchFamily="18" charset="0"/>
              <a:cs typeface="Times New Roman" panose="02020603050405020304" pitchFamily="18" charset="0"/>
            </a:endParaRPr>
          </a:p>
          <a:p>
            <a:pPr lvl="0">
              <a:spcBef>
                <a:spcPts val="0"/>
              </a:spcBef>
            </a:pPr>
            <a:endParaRPr lang="en-GB" sz="2200" b="1" kern="100" dirty="0">
              <a:ea typeface="Times New Roman" panose="02020603050405020304" pitchFamily="18" charset="0"/>
              <a:cs typeface="Times New Roman" panose="02020603050405020304" pitchFamily="18" charset="0"/>
            </a:endParaRPr>
          </a:p>
        </p:txBody>
      </p:sp>
      <p:sp>
        <p:nvSpPr>
          <p:cNvPr id="89" name="Content Placeholder 2">
            <a:extLst>
              <a:ext uri="{FF2B5EF4-FFF2-40B4-BE49-F238E27FC236}">
                <a16:creationId xmlns:a16="http://schemas.microsoft.com/office/drawing/2014/main" id="{012CA09F-65B1-7BCA-74B0-BAFD1AADCF84}"/>
              </a:ext>
            </a:extLst>
          </p:cNvPr>
          <p:cNvSpPr txBox="1">
            <a:spLocks/>
          </p:cNvSpPr>
          <p:nvPr/>
        </p:nvSpPr>
        <p:spPr>
          <a:xfrm>
            <a:off x="10495280" y="6606291"/>
            <a:ext cx="1659661" cy="213545"/>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baseline="-25000" dirty="0">
                <a:solidFill>
                  <a:schemeClr val="bg2"/>
                </a:solidFill>
              </a:rPr>
              <a:t>National Zoo of Malaysia. Wikimedia</a:t>
            </a:r>
          </a:p>
        </p:txBody>
      </p:sp>
      <p:pic>
        <p:nvPicPr>
          <p:cNvPr id="7" name="Picture 6">
            <a:extLst>
              <a:ext uri="{FF2B5EF4-FFF2-40B4-BE49-F238E27FC236}">
                <a16:creationId xmlns:a16="http://schemas.microsoft.com/office/drawing/2014/main" id="{06DB6ADB-C100-580F-7F1F-B341FD3D663F}"/>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55209" y="359420"/>
            <a:ext cx="2874578" cy="2763915"/>
          </a:xfrm>
          <a:prstGeom prst="ellipse">
            <a:avLst/>
          </a:prstGeom>
        </p:spPr>
      </p:pic>
      <p:sp>
        <p:nvSpPr>
          <p:cNvPr id="9" name="Title 1">
            <a:extLst>
              <a:ext uri="{FF2B5EF4-FFF2-40B4-BE49-F238E27FC236}">
                <a16:creationId xmlns:a16="http://schemas.microsoft.com/office/drawing/2014/main" id="{5E4489D0-94EF-C8C2-6D95-3FE333DF21E5}"/>
              </a:ext>
            </a:extLst>
          </p:cNvPr>
          <p:cNvSpPr>
            <a:spLocks noGrp="1"/>
          </p:cNvSpPr>
          <p:nvPr>
            <p:ph type="title"/>
          </p:nvPr>
        </p:nvSpPr>
        <p:spPr>
          <a:xfrm>
            <a:off x="3471702" y="1308466"/>
            <a:ext cx="3004757" cy="629912"/>
          </a:xfrm>
        </p:spPr>
        <p:txBody>
          <a:bodyPr anchor="ctr">
            <a:noAutofit/>
          </a:bodyPr>
          <a:lstStyle/>
          <a:p>
            <a:pPr algn="ctr"/>
            <a:r>
              <a:rPr lang="en-GB" sz="3000" b="1" dirty="0"/>
              <a:t>Lim Boo </a:t>
            </a:r>
            <a:r>
              <a:rPr lang="en-GB" sz="3000" b="1" dirty="0" err="1"/>
              <a:t>Liat</a:t>
            </a:r>
            <a:endParaRPr lang="en-GB" sz="2500" b="1" dirty="0"/>
          </a:p>
        </p:txBody>
      </p:sp>
    </p:spTree>
    <p:extLst>
      <p:ext uri="{BB962C8B-B14F-4D97-AF65-F5344CB8AC3E}">
        <p14:creationId xmlns:p14="http://schemas.microsoft.com/office/powerpoint/2010/main" val="4250864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4" name="Straight Connector 13">
              <a:extLst>
                <a:ext uri="{FF2B5EF4-FFF2-40B4-BE49-F238E27FC236}">
                  <a16:creationId xmlns:a16="http://schemas.microsoft.com/office/drawing/2014/main" id="{317D1EC0-23FF-4FC8-B22D-E34878EAA4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AB929A7-258C-4469-AAB4-A67D713F7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A635CDB-2D00-49D5-B26E-0694A25000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4288D7A-F857-418D-92F2-368E841B9F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084F50-7F3C-4A4A-877E-FFD9EC7CD8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31E64C1-F4C0-4A94-B319-BB1A0A24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63D8374-8052-417F-AB69-B97EAC43D5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7750734-4D51-4019-A003-38A3DE49B4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1B693D1-DBA2-4D3B-9B37-D9EE8C411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BCD3EA8-E4C0-4AF6-817F-F9F29157A4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A170FB3-B397-4AC9-85FD-65388F26D9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E5EC0B9-49C7-4777-AEC5-B5EF8DE404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902048B-30F7-4434-87A5-140F9BB4BE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500A6E2-A41C-4751-8A4E-9A0C5718D9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C259517-7BE7-45F9-81C0-3A6362BF1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0652F56-7B71-42B2-AB68-22204A6DF1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059830E-1C3D-4D42-8789-524971CB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53325A7-86D3-4B52-A7E3-ADDF408B4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D53F46F-EC12-484C-A4E7-791E57687A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64ED9CA-8950-47B8-A9ED-22B45CE15F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4429F7B-9FD7-438F-8ECA-3FCAD0061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C558100-D455-4B41-890C-BCC898B2D1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2886397-398A-4318-BE16-2CBAC1902F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D32A3A6-CE6E-4ABD-8522-2C8DC88C0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9014C09-5B84-4798-8BDE-C80D76E67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A29EB9E-ED9D-4C69-8A26-9A7A0A830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A2899F9-1795-416F-8F3D-26EEB684DB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3043474-8625-495C-BD06-3627FD286C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432CE47-7631-408E-8DDC-79EE378B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2C8832D-8B8D-4036-B913-2D3631432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CCEFEAF-E87B-4FF2-A947-94CABAA061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6" name="Right Triangle 45">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useBgFill="1">
        <p:nvSpPr>
          <p:cNvPr id="48" name="Rectangle 47">
            <a:extLst>
              <a:ext uri="{FF2B5EF4-FFF2-40B4-BE49-F238E27FC236}">
                <a16:creationId xmlns:a16="http://schemas.microsoft.com/office/drawing/2014/main" id="{4187D111-0A9D-421B-84EB-FC5811C3A9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50" name="Group 49">
            <a:extLst>
              <a:ext uri="{FF2B5EF4-FFF2-40B4-BE49-F238E27FC236}">
                <a16:creationId xmlns:a16="http://schemas.microsoft.com/office/drawing/2014/main" id="{CEC7A2BB-E03E-436B-ABA5-3EBC8FB406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1" name="Straight Connector 50">
              <a:extLst>
                <a:ext uri="{FF2B5EF4-FFF2-40B4-BE49-F238E27FC236}">
                  <a16:creationId xmlns:a16="http://schemas.microsoft.com/office/drawing/2014/main" id="{A6DC0849-A033-4B02-97FE-B41AD9A866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3ADCA7D-864A-49AD-B820-102F220EA7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957E947-1347-4EB3-89EB-DF85D94E26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8B5FAB9-675C-4906-A39C-BCFD689294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C524971-DA3C-4B74-A99D-95CECD50C92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DBDB683-BC6A-4522-82A5-C7457201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41560A9-0B55-472F-8261-6951E27C524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D874A14-7926-47E8-947C-904C98B0E0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3E5598F-2EAC-49C0-B77B-95438A8EDD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C8993AC-196C-48AC-BCE3-3E71814D91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517F3CA-CF3E-4CD8-B001-2BDF09D7672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5237402-E5C4-470B-955F-F3A8867765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315EAA5-98ED-4276-880E-4E3789CEAA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7F94794-653E-45B6-811B-8081788A0ED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82DE38F-FC85-4274-8C84-8E75162E6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4AF14C3-798E-4C02-A6B4-165D003D72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53D4C15-2F93-446B-AF2D-82072EC01A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09026E7-4EC6-47AE-A989-318A5CA6BA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6DEDA5A-47AA-4ED0-897C-C0B1873B6F5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061821F-242E-4E40-B305-9048634C0F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0734AE8-EEDD-4DCB-9723-087DC2ECC6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6DB511B-1563-4336-AFBB-D561A7C0B4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B5CEC4A9-4067-4D92-A28E-EE8152717C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AB783B25-A3A3-45C4-B04C-A116442505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31178CD-3DE0-4C42-811C-7BC881FBF6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1926C508-8BE5-4ACF-A219-09B5D995BF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B58DEC2-3409-477A-84B4-A5D297FB01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EE3E226-6EDA-4FC4-B670-9590DD5CE7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6BC874A8-EE7F-4F92-AAEA-40B18D939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23D647B-0C43-4C02-9BD2-A01859FD19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C6DE01B-DD35-4B52-A72E-57E60E2263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83" name="Right Triangle 82">
            <a:extLst>
              <a:ext uri="{FF2B5EF4-FFF2-40B4-BE49-F238E27FC236}">
                <a16:creationId xmlns:a16="http://schemas.microsoft.com/office/drawing/2014/main" id="{218D3B53-4071-48E8-9CB1-4566DAFA0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2" y="2600449"/>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8" name="Picture 7">
            <a:extLst>
              <a:ext uri="{FF2B5EF4-FFF2-40B4-BE49-F238E27FC236}">
                <a16:creationId xmlns:a16="http://schemas.microsoft.com/office/drawing/2014/main" id="{750D360B-8ABE-F6AC-86BB-F82A1B3D644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62050" y="-1554"/>
            <a:ext cx="6120571" cy="6857999"/>
          </a:xfrm>
          <a:custGeom>
            <a:avLst/>
            <a:gdLst/>
            <a:ahLst/>
            <a:cxnLst/>
            <a:rect l="l" t="t" r="r" b="b"/>
            <a:pathLst>
              <a:path w="6129950" h="6861439">
                <a:moveTo>
                  <a:pt x="1687527" y="0"/>
                </a:moveTo>
                <a:lnTo>
                  <a:pt x="6129950" y="0"/>
                </a:lnTo>
                <a:lnTo>
                  <a:pt x="6129950" y="6858000"/>
                </a:lnTo>
                <a:lnTo>
                  <a:pt x="5040333" y="6858000"/>
                </a:lnTo>
                <a:lnTo>
                  <a:pt x="5040333" y="6861439"/>
                </a:lnTo>
                <a:lnTo>
                  <a:pt x="272442" y="6861439"/>
                </a:lnTo>
                <a:lnTo>
                  <a:pt x="196402" y="6549696"/>
                </a:lnTo>
                <a:cubicBezTo>
                  <a:pt x="-517926" y="3427393"/>
                  <a:pt x="946083" y="3323532"/>
                  <a:pt x="946083" y="1"/>
                </a:cubicBezTo>
                <a:lnTo>
                  <a:pt x="1687527" y="1"/>
                </a:lnTo>
                <a:close/>
              </a:path>
            </a:pathLst>
          </a:custGeom>
        </p:spPr>
      </p:pic>
      <p:sp>
        <p:nvSpPr>
          <p:cNvPr id="45" name="Content Placeholder 2">
            <a:extLst>
              <a:ext uri="{FF2B5EF4-FFF2-40B4-BE49-F238E27FC236}">
                <a16:creationId xmlns:a16="http://schemas.microsoft.com/office/drawing/2014/main" id="{663F455B-F075-C3D1-A69E-59BB7FD0DA88}"/>
              </a:ext>
            </a:extLst>
          </p:cNvPr>
          <p:cNvSpPr>
            <a:spLocks noGrp="1"/>
          </p:cNvSpPr>
          <p:nvPr>
            <p:ph idx="1"/>
          </p:nvPr>
        </p:nvSpPr>
        <p:spPr>
          <a:xfrm>
            <a:off x="223371" y="3376569"/>
            <a:ext cx="5754413" cy="3344763"/>
          </a:xfrm>
        </p:spPr>
        <p:txBody>
          <a:bodyPr>
            <a:noAutofit/>
          </a:bodyPr>
          <a:lstStyle/>
          <a:p>
            <a:pPr>
              <a:spcBef>
                <a:spcPts val="0"/>
              </a:spcBef>
            </a:pPr>
            <a:r>
              <a:rPr lang="en-GB" sz="2200" kern="100" dirty="0">
                <a:ea typeface="Times New Roman" panose="02020603050405020304" pitchFamily="18" charset="0"/>
                <a:cs typeface="Arial" panose="020B0604020202020204" pitchFamily="34" charset="0"/>
              </a:rPr>
              <a:t>Born in Malaysia in 1940, </a:t>
            </a:r>
            <a:r>
              <a:rPr lang="en-GB" sz="2200" b="1" kern="100" dirty="0">
                <a:ea typeface="Times New Roman" panose="02020603050405020304" pitchFamily="18" charset="0"/>
                <a:cs typeface="Arial" panose="020B0604020202020204" pitchFamily="34" charset="0"/>
              </a:rPr>
              <a:t>under colonial rule.</a:t>
            </a:r>
            <a:endParaRPr lang="en-GB" sz="2200" b="1" kern="100" baseline="-25000" dirty="0">
              <a:ea typeface="Times New Roman" panose="02020603050405020304" pitchFamily="18" charset="0"/>
              <a:cs typeface="Arial" panose="020B0604020202020204" pitchFamily="34" charset="0"/>
            </a:endParaRPr>
          </a:p>
          <a:p>
            <a:pPr>
              <a:spcBef>
                <a:spcPts val="0"/>
              </a:spcBef>
            </a:pPr>
            <a:r>
              <a:rPr lang="en-GB" sz="2200" kern="100" dirty="0">
                <a:ea typeface="Times New Roman" panose="02020603050405020304" pitchFamily="18" charset="0"/>
                <a:cs typeface="Arial" panose="020B0604020202020204" pitchFamily="34" charset="0"/>
              </a:rPr>
              <a:t>Received </a:t>
            </a:r>
            <a:r>
              <a:rPr lang="en-GB" sz="2200" b="1" kern="100" dirty="0">
                <a:ea typeface="Times New Roman" panose="02020603050405020304" pitchFamily="18" charset="0"/>
                <a:cs typeface="Arial" panose="020B0604020202020204" pitchFamily="34" charset="0"/>
              </a:rPr>
              <a:t>PhD in Forestry Science </a:t>
            </a:r>
            <a:r>
              <a:rPr lang="en-GB" sz="2200" kern="100" dirty="0">
                <a:ea typeface="Times New Roman" panose="02020603050405020304" pitchFamily="18" charset="0"/>
                <a:cs typeface="Arial" panose="020B0604020202020204" pitchFamily="34" charset="0"/>
              </a:rPr>
              <a:t>from Michigan State University, USA.</a:t>
            </a:r>
          </a:p>
          <a:p>
            <a:pPr>
              <a:spcBef>
                <a:spcPts val="0"/>
              </a:spcBef>
            </a:pPr>
            <a:r>
              <a:rPr lang="en-GB" sz="2200" kern="100" dirty="0">
                <a:ea typeface="Times New Roman" panose="02020603050405020304" pitchFamily="18" charset="0"/>
                <a:cs typeface="Arial" panose="020B0604020202020204" pitchFamily="34" charset="0"/>
              </a:rPr>
              <a:t>Became director of the </a:t>
            </a:r>
            <a:r>
              <a:rPr lang="en-GB" sz="2200" b="1" kern="100" dirty="0">
                <a:ea typeface="Times New Roman" panose="02020603050405020304" pitchFamily="18" charset="0"/>
                <a:cs typeface="Arial" panose="020B0604020202020204" pitchFamily="34" charset="0"/>
              </a:rPr>
              <a:t>Forest Research Institute Malaysia</a:t>
            </a:r>
            <a:r>
              <a:rPr lang="en-GB" sz="2200" kern="100" dirty="0">
                <a:ea typeface="Times New Roman" panose="02020603050405020304" pitchFamily="18" charset="0"/>
                <a:cs typeface="Arial" panose="020B0604020202020204" pitchFamily="34" charset="0"/>
              </a:rPr>
              <a:t> in 1977.</a:t>
            </a:r>
          </a:p>
          <a:p>
            <a:pPr>
              <a:spcBef>
                <a:spcPts val="0"/>
              </a:spcBef>
            </a:pPr>
            <a:r>
              <a:rPr lang="en-GB" sz="2200" kern="100" dirty="0">
                <a:ea typeface="Times New Roman" panose="02020603050405020304" pitchFamily="18" charset="0"/>
                <a:cs typeface="Arial" panose="020B0604020202020204" pitchFamily="34" charset="0"/>
              </a:rPr>
              <a:t>Helped </a:t>
            </a:r>
            <a:r>
              <a:rPr lang="en-GB" sz="2200" b="1" kern="100" dirty="0">
                <a:ea typeface="Times New Roman" panose="02020603050405020304" pitchFamily="18" charset="0"/>
                <a:cs typeface="Arial" panose="020B0604020202020204" pitchFamily="34" charset="0"/>
              </a:rPr>
              <a:t>establish national parks </a:t>
            </a:r>
            <a:r>
              <a:rPr lang="en-GB" sz="2200" kern="100" dirty="0">
                <a:ea typeface="Times New Roman" panose="02020603050405020304" pitchFamily="18" charset="0"/>
                <a:cs typeface="Arial" panose="020B0604020202020204" pitchFamily="34" charset="0"/>
              </a:rPr>
              <a:t>to protect rainforests in Malaysia.</a:t>
            </a:r>
          </a:p>
        </p:txBody>
      </p:sp>
      <p:sp>
        <p:nvSpPr>
          <p:cNvPr id="89" name="Content Placeholder 2">
            <a:extLst>
              <a:ext uri="{FF2B5EF4-FFF2-40B4-BE49-F238E27FC236}">
                <a16:creationId xmlns:a16="http://schemas.microsoft.com/office/drawing/2014/main" id="{012CA09F-65B1-7BCA-74B0-BAFD1AADCF84}"/>
              </a:ext>
            </a:extLst>
          </p:cNvPr>
          <p:cNvSpPr txBox="1">
            <a:spLocks/>
          </p:cNvSpPr>
          <p:nvPr/>
        </p:nvSpPr>
        <p:spPr>
          <a:xfrm>
            <a:off x="10375909" y="6578609"/>
            <a:ext cx="1832704" cy="241229"/>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baseline="-25000" dirty="0">
                <a:solidFill>
                  <a:schemeClr val="bg2"/>
                </a:solidFill>
              </a:rPr>
              <a:t>Belum-</a:t>
            </a:r>
            <a:r>
              <a:rPr lang="en-GB" sz="1000" baseline="-25000" dirty="0" err="1">
                <a:solidFill>
                  <a:schemeClr val="bg2"/>
                </a:solidFill>
              </a:rPr>
              <a:t>Temengor</a:t>
            </a:r>
            <a:r>
              <a:rPr lang="en-GB" sz="1000" baseline="-25000" dirty="0">
                <a:solidFill>
                  <a:schemeClr val="bg2"/>
                </a:solidFill>
              </a:rPr>
              <a:t> National Park, Malaysia</a:t>
            </a:r>
          </a:p>
        </p:txBody>
      </p:sp>
      <p:pic>
        <p:nvPicPr>
          <p:cNvPr id="7" name="Picture 6">
            <a:extLst>
              <a:ext uri="{FF2B5EF4-FFF2-40B4-BE49-F238E27FC236}">
                <a16:creationId xmlns:a16="http://schemas.microsoft.com/office/drawing/2014/main" id="{06DB6ADB-C100-580F-7F1F-B341FD3D663F}"/>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38288" y="452283"/>
            <a:ext cx="2874578" cy="2763915"/>
          </a:xfrm>
          <a:prstGeom prst="ellipse">
            <a:avLst/>
          </a:prstGeom>
        </p:spPr>
      </p:pic>
      <p:sp>
        <p:nvSpPr>
          <p:cNvPr id="9" name="Title 1">
            <a:extLst>
              <a:ext uri="{FF2B5EF4-FFF2-40B4-BE49-F238E27FC236}">
                <a16:creationId xmlns:a16="http://schemas.microsoft.com/office/drawing/2014/main" id="{5E4489D0-94EF-C8C2-6D95-3FE333DF21E5}"/>
              </a:ext>
            </a:extLst>
          </p:cNvPr>
          <p:cNvSpPr>
            <a:spLocks noGrp="1"/>
          </p:cNvSpPr>
          <p:nvPr>
            <p:ph type="title"/>
          </p:nvPr>
        </p:nvSpPr>
        <p:spPr>
          <a:xfrm>
            <a:off x="3764736" y="1417850"/>
            <a:ext cx="2112389" cy="629912"/>
          </a:xfrm>
        </p:spPr>
        <p:txBody>
          <a:bodyPr anchor="ctr">
            <a:noAutofit/>
          </a:bodyPr>
          <a:lstStyle/>
          <a:p>
            <a:pPr algn="ctr"/>
            <a:r>
              <a:rPr lang="en-GB" sz="3000" b="1" dirty="0"/>
              <a:t>Salleh </a:t>
            </a:r>
            <a:r>
              <a:rPr lang="en-GB" sz="3000" b="1" dirty="0" err="1"/>
              <a:t>Mohd</a:t>
            </a:r>
            <a:r>
              <a:rPr lang="en-GB" sz="3000" b="1" dirty="0"/>
              <a:t> Nor</a:t>
            </a:r>
            <a:endParaRPr lang="en-GB" sz="2500" b="1" dirty="0"/>
          </a:p>
        </p:txBody>
      </p:sp>
    </p:spTree>
    <p:extLst>
      <p:ext uri="{BB962C8B-B14F-4D97-AF65-F5344CB8AC3E}">
        <p14:creationId xmlns:p14="http://schemas.microsoft.com/office/powerpoint/2010/main" val="4013934910"/>
      </p:ext>
    </p:extLst>
  </p:cSld>
  <p:clrMapOvr>
    <a:masterClrMapping/>
  </p:clrMapOvr>
</p:sld>
</file>

<file path=ppt/theme/theme1.xml><?xml version="1.0" encoding="utf-8"?>
<a:theme xmlns:a="http://schemas.openxmlformats.org/drawingml/2006/main" name="CosineVTI">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ustom 50">
      <a:majorFont>
        <a:latin typeface="Grandview"/>
        <a:ea typeface=""/>
        <a:cs typeface=""/>
      </a:majorFont>
      <a:minorFont>
        <a:latin typeface="Grandvie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sineVTI" id="{4F4449D5-5E9D-4D83-9E2A-939F9CF20276}" vid="{03166EA1-370F-4321-A61E-8851365B431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2777</TotalTime>
  <Words>1429</Words>
  <Application>Microsoft Macintosh PowerPoint</Application>
  <PresentationFormat>Widescreen</PresentationFormat>
  <Paragraphs>184</Paragraphs>
  <Slides>8</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AQAChevinPro</vt:lpstr>
      <vt:lpstr>Arial</vt:lpstr>
      <vt:lpstr>ArialMT</vt:lpstr>
      <vt:lpstr>Bahnschrift</vt:lpstr>
      <vt:lpstr>Bahnschrift SemiLight</vt:lpstr>
      <vt:lpstr>Calibri</vt:lpstr>
      <vt:lpstr>Cambria</vt:lpstr>
      <vt:lpstr>Grandview</vt:lpstr>
      <vt:lpstr>Wingdings</vt:lpstr>
      <vt:lpstr>CosineVTI</vt:lpstr>
      <vt:lpstr>Tropical Rainforests</vt:lpstr>
      <vt:lpstr>PowerPoint Presentation</vt:lpstr>
      <vt:lpstr>PowerPoint Presentation</vt:lpstr>
      <vt:lpstr>PowerPoint Presentation</vt:lpstr>
      <vt:lpstr>PowerPoint Presentation</vt:lpstr>
      <vt:lpstr>PowerPoint Presentation</vt:lpstr>
      <vt:lpstr>Lim Boo Liat</vt:lpstr>
      <vt:lpstr>Salleh Mohd Nor</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Tropical Rainforests GCSE Geography</dc:title>
  <dc:subject/>
  <dc:creator>Environment and Empire</dc:creator>
  <cp:keywords/>
  <dc:description>https://environmentandempire.org.uk/</dc:description>
  <cp:lastModifiedBy>Poskett, James</cp:lastModifiedBy>
  <cp:revision>742</cp:revision>
  <dcterms:created xsi:type="dcterms:W3CDTF">2023-05-17T10:52:34Z</dcterms:created>
  <dcterms:modified xsi:type="dcterms:W3CDTF">2023-10-06T12:41:05Z</dcterms:modified>
  <cp:category/>
</cp:coreProperties>
</file>