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79" r:id="rId2"/>
    <p:sldId id="257" r:id="rId3"/>
    <p:sldId id="274" r:id="rId4"/>
    <p:sldId id="269" r:id="rId5"/>
    <p:sldId id="260" r:id="rId6"/>
    <p:sldId id="275" r:id="rId7"/>
    <p:sldId id="277" r:id="rId8"/>
    <p:sldId id="276" r:id="rId9"/>
    <p:sldId id="268"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44176"/>
  </p:normalViewPr>
  <p:slideViewPr>
    <p:cSldViewPr snapToGrid="0">
      <p:cViewPr varScale="1">
        <p:scale>
          <a:sx n="50" d="100"/>
          <a:sy n="50" d="100"/>
        </p:scale>
        <p:origin x="245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34CA91-D9F5-944F-B306-C178834B765F}"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E1365C-BD7C-1E4D-AF15-306A1D584297}" type="slidenum">
              <a:rPr lang="en-GB" smtClean="0"/>
              <a:t>‹#›</a:t>
            </a:fld>
            <a:endParaRPr lang="en-GB"/>
          </a:p>
        </p:txBody>
      </p:sp>
    </p:spTree>
    <p:extLst>
      <p:ext uri="{BB962C8B-B14F-4D97-AF65-F5344CB8AC3E}">
        <p14:creationId xmlns:p14="http://schemas.microsoft.com/office/powerpoint/2010/main" val="1371613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u="sng" dirty="0"/>
              <a:t>TEACHER NOTES</a:t>
            </a:r>
          </a:p>
          <a:p>
            <a:r>
              <a:rPr lang="en-GB" b="0" u="none" dirty="0"/>
              <a:t>The aim of each teaching resource in this pack is to encourage students to explore:</a:t>
            </a:r>
          </a:p>
          <a:p>
            <a:endParaRPr lang="en-GB" b="0" u="none" dirty="0"/>
          </a:p>
          <a:p>
            <a:pPr marL="228600" indent="-228600">
              <a:buAutoNum type="arabicParenBoth"/>
            </a:pPr>
            <a:r>
              <a:rPr lang="en-GB" b="0" u="none" dirty="0"/>
              <a:t>The effects and consequences of empire on geography</a:t>
            </a:r>
          </a:p>
          <a:p>
            <a:pPr marL="228600" indent="-228600">
              <a:buAutoNum type="arabicParenBoth"/>
            </a:pPr>
            <a:r>
              <a:rPr lang="en-GB" b="0" u="none" dirty="0"/>
              <a:t>The contributions of non-European people to the study of geography</a:t>
            </a:r>
          </a:p>
          <a:p>
            <a:pPr marL="228600" indent="-228600">
              <a:buAutoNum type="arabicParenBoth"/>
            </a:pPr>
            <a:endParaRPr lang="en-GB" b="0" u="none" dirty="0"/>
          </a:p>
          <a:p>
            <a:pPr marL="0" indent="0">
              <a:buNone/>
            </a:pPr>
            <a:r>
              <a:rPr lang="en-GB" b="0" u="none" dirty="0"/>
              <a:t>The aim is therefore to both </a:t>
            </a:r>
            <a:r>
              <a:rPr lang="en-GB" b="0" i="1" u="none" dirty="0"/>
              <a:t>decolonise </a:t>
            </a:r>
            <a:r>
              <a:rPr lang="en-GB" b="0" i="0" u="none" dirty="0"/>
              <a:t>and </a:t>
            </a:r>
            <a:r>
              <a:rPr lang="en-GB" b="0" i="1" u="none" dirty="0"/>
              <a:t>diversify </a:t>
            </a:r>
            <a:r>
              <a:rPr lang="en-GB" b="0" i="0" u="none" dirty="0"/>
              <a:t>the teaching of geography.</a:t>
            </a:r>
          </a:p>
          <a:p>
            <a:pPr marL="0" indent="0">
              <a:buNone/>
            </a:pPr>
            <a:endParaRPr lang="en-GB" b="0" i="0" u="none" dirty="0"/>
          </a:p>
          <a:p>
            <a:pPr marL="0" indent="0">
              <a:buNone/>
            </a:pPr>
            <a:r>
              <a:rPr lang="en-GB" b="1" i="0" u="sng" dirty="0"/>
              <a:t>SENSITIVITY GUIDANCE</a:t>
            </a:r>
          </a:p>
          <a:p>
            <a:pPr marL="0" indent="0">
              <a:buNone/>
            </a:pPr>
            <a:r>
              <a:rPr lang="en-GB" b="0" u="none" dirty="0"/>
              <a:t>Students may be unfamiliar with the appropriate language to identify Indigenous people, particularly those living in the Arctic.</a:t>
            </a:r>
          </a:p>
          <a:p>
            <a:pPr marL="0" indent="0">
              <a:buNone/>
            </a:pPr>
            <a:endParaRPr lang="en-GB" b="0" u="none" dirty="0"/>
          </a:p>
          <a:p>
            <a:pPr marL="0" indent="0">
              <a:buNone/>
            </a:pPr>
            <a:r>
              <a:rPr lang="en-GB" b="0" u="none" dirty="0"/>
              <a:t>We advise, particularly on </a:t>
            </a:r>
            <a:r>
              <a:rPr lang="en-GB" b="0" u="sng" dirty="0"/>
              <a:t>slide two</a:t>
            </a:r>
            <a:r>
              <a:rPr lang="en-GB" b="0" u="none" dirty="0"/>
              <a:t>, that you explain the term “Indigenous people” to the class. We also advise that you explain that certain terms are now considered offensive, and that we should identify people by the terms they prefer to use themselves: for example, “Inuit” rather than “Eskimo”. </a:t>
            </a:r>
          </a:p>
          <a:p>
            <a:pPr marL="0" indent="0">
              <a:buNone/>
            </a:pPr>
            <a:endParaRPr lang="en-GB" b="0" u="none" dirty="0"/>
          </a:p>
          <a:p>
            <a:pPr marL="0" indent="0">
              <a:buNone/>
            </a:pPr>
            <a:r>
              <a:rPr lang="en-GB" b="0" u="none" dirty="0"/>
              <a:t>You might also wish to explain that there are many different Indigenous groups living in the Arctic, and that where possible, we should identify them separately. For example, there is a difference between the Inuit (who live mainly in modern-day Canada and Greenland) and the Yupik (who mainly living in modern-day Canada and North-Eastern Russia).</a:t>
            </a:r>
          </a:p>
          <a:p>
            <a:pPr marL="0" indent="0">
              <a:buNone/>
            </a:pPr>
            <a:endParaRPr lang="en-GB" b="1" u="sng" dirty="0"/>
          </a:p>
          <a:p>
            <a:r>
              <a:rPr lang="en-GB" b="1" u="sng" dirty="0"/>
              <a:t>SPECIFICATION</a:t>
            </a:r>
          </a:p>
          <a:p>
            <a:r>
              <a:rPr lang="en-GB" b="1" u="none" dirty="0"/>
              <a:t>AQA A-Level Geography</a:t>
            </a:r>
          </a:p>
          <a:p>
            <a:r>
              <a:rPr lang="en-GB" sz="1800" b="1" dirty="0">
                <a:solidFill>
                  <a:srgbClr val="512D8E"/>
                </a:solidFill>
                <a:effectLst/>
                <a:latin typeface="ArialMT"/>
              </a:rPr>
              <a:t>3.1.4.2 </a:t>
            </a:r>
            <a:r>
              <a:rPr lang="en-GB" sz="18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r>
              <a:rPr lang="en-GB" sz="1800" b="1" dirty="0">
                <a:solidFill>
                  <a:srgbClr val="512D8E"/>
                </a:solidFill>
                <a:effectLst/>
                <a:latin typeface="ArialMT"/>
              </a:rPr>
              <a:t>3.1.4.5 </a:t>
            </a:r>
            <a:r>
              <a:rPr lang="en-GB" sz="1800" b="1" dirty="0">
                <a:solidFill>
                  <a:srgbClr val="512D8E"/>
                </a:solidFill>
                <a:effectLst/>
                <a:latin typeface="AQAChevinPro"/>
              </a:rPr>
              <a:t>Human impacts on cold environments </a:t>
            </a:r>
            <a:endParaRPr lang="en-GB" sz="7200" b="1" dirty="0"/>
          </a:p>
          <a:p>
            <a:r>
              <a:rPr lang="en-GB" sz="1800" dirty="0">
                <a:effectLst/>
                <a:latin typeface="ArialMT"/>
              </a:rPr>
              <a:t>Concept of environmental fragility. </a:t>
            </a:r>
          </a:p>
          <a:p>
            <a:r>
              <a:rPr lang="en-GB" sz="1800" dirty="0">
                <a:effectLst/>
                <a:latin typeface="ArialMT"/>
              </a:rPr>
              <a:t>Human impacts on fragile cold environments over time and at a variety of scales. </a:t>
            </a:r>
          </a:p>
          <a:p>
            <a:r>
              <a:rPr lang="en-GB" sz="1800" dirty="0">
                <a:effectLst/>
                <a:latin typeface="ArialMT"/>
              </a:rPr>
              <a:t>Recent and prospective impact of climate change. </a:t>
            </a:r>
          </a:p>
          <a:p>
            <a:r>
              <a:rPr lang="en-GB" sz="1800" dirty="0">
                <a:effectLst/>
                <a:latin typeface="ArialMT"/>
              </a:rPr>
              <a:t>Management of cold environments at present and in alternative possible futures. </a:t>
            </a:r>
          </a:p>
          <a:p>
            <a:endParaRPr lang="en-GB" sz="18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solidFill>
                  <a:srgbClr val="512D8E"/>
                </a:solidFill>
                <a:effectLst/>
                <a:latin typeface="ArialMT"/>
              </a:rPr>
              <a:t>3.1.4.7 </a:t>
            </a:r>
            <a:r>
              <a:rPr lang="en-GB" sz="1800" b="1" dirty="0">
                <a:solidFill>
                  <a:srgbClr val="512D8E"/>
                </a:solidFill>
                <a:effectLst/>
                <a:latin typeface="AQAChevinPro"/>
              </a:rPr>
              <a:t>Case studies</a:t>
            </a:r>
            <a:endParaRPr lang="en-GB" sz="18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rPr>
              <a:t>Case study </a:t>
            </a:r>
            <a:r>
              <a:rPr lang="en-GB" sz="18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7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5400" dirty="0">
              <a:effectLst/>
            </a:endParaRPr>
          </a:p>
          <a:p>
            <a:r>
              <a:rPr lang="en-GB" sz="1200" b="1" u="sng" dirty="0">
                <a:effectLst/>
                <a:latin typeface="ArialMT"/>
              </a:rPr>
              <a:t>COPYRIGHT AND TERMS</a:t>
            </a:r>
          </a:p>
          <a:p>
            <a:r>
              <a:rPr lang="en-GB" sz="1200" b="0" u="none" dirty="0">
                <a:effectLst/>
                <a:latin typeface="ArialMT"/>
              </a:rPr>
              <a:t>All content is provided under the Creative Commons Attribution 4.0 license: https://</a:t>
            </a:r>
            <a:r>
              <a:rPr lang="en-GB" sz="1200" b="0" u="none" dirty="0" err="1">
                <a:effectLst/>
                <a:latin typeface="ArialMT"/>
              </a:rPr>
              <a:t>creativecommons.org</a:t>
            </a:r>
            <a:r>
              <a:rPr lang="en-GB" sz="1200" b="0" u="none" dirty="0">
                <a:effectLst/>
                <a:latin typeface="ArialMT"/>
              </a:rPr>
              <a:t>/licenses/by/4.0/ </a:t>
            </a:r>
          </a:p>
          <a:p>
            <a:r>
              <a:rPr lang="en-GB" sz="1200" b="0" u="none" dirty="0">
                <a:effectLst/>
                <a:latin typeface="ArialMT"/>
              </a:rPr>
              <a:t>Images rights are held by respective copyright holders</a:t>
            </a:r>
          </a:p>
          <a:p>
            <a:endParaRPr lang="en-GB" sz="1200" b="0" u="none" dirty="0">
              <a:effectLst/>
              <a:latin typeface="ArialMT"/>
            </a:endParaRPr>
          </a:p>
          <a:p>
            <a:r>
              <a:rPr lang="en-GB" sz="1200" b="0" u="none" dirty="0">
                <a:effectLst/>
                <a:latin typeface="ArialMT"/>
              </a:rPr>
              <a:t>For further information about the project, please see https://</a:t>
            </a:r>
            <a:r>
              <a:rPr lang="en-GB" sz="1200" b="0" u="none" dirty="0" err="1">
                <a:effectLst/>
                <a:latin typeface="ArialMT"/>
              </a:rPr>
              <a:t>environmentandempire.org.uk</a:t>
            </a:r>
            <a:r>
              <a:rPr lang="en-GB" sz="1200" b="0" u="none" dirty="0">
                <a:effectLst/>
                <a:latin typeface="ArialMT"/>
              </a:rPr>
              <a:t>/</a:t>
            </a:r>
          </a:p>
          <a:p>
            <a:endParaRPr lang="en-GB" dirty="0"/>
          </a:p>
        </p:txBody>
      </p:sp>
      <p:sp>
        <p:nvSpPr>
          <p:cNvPr id="4" name="Slide Number Placeholder 3"/>
          <p:cNvSpPr>
            <a:spLocks noGrp="1"/>
          </p:cNvSpPr>
          <p:nvPr>
            <p:ph type="sldNum" sz="quarter" idx="5"/>
          </p:nvPr>
        </p:nvSpPr>
        <p:spPr/>
        <p:txBody>
          <a:bodyPr/>
          <a:lstStyle/>
          <a:p>
            <a:fld id="{B1E1365C-BD7C-1E4D-AF15-306A1D584297}" type="slidenum">
              <a:rPr lang="en-GB" smtClean="0"/>
              <a:t>1</a:t>
            </a:fld>
            <a:endParaRPr lang="en-GB"/>
          </a:p>
        </p:txBody>
      </p:sp>
    </p:spTree>
    <p:extLst>
      <p:ext uri="{BB962C8B-B14F-4D97-AF65-F5344CB8AC3E}">
        <p14:creationId xmlns:p14="http://schemas.microsoft.com/office/powerpoint/2010/main" val="13005445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a:t>Watt-Cloutier is a good example of how First Nations people continue to play an important role in </a:t>
            </a:r>
            <a:r>
              <a:rPr lang="en-GB" sz="1200" b="1" dirty="0"/>
              <a:t>understanding the Arctic environment</a:t>
            </a:r>
            <a:r>
              <a:rPr lang="en-GB" sz="1200" b="0" dirty="0"/>
              <a:t>.</a:t>
            </a:r>
          </a:p>
          <a:p>
            <a:pPr marL="171450" indent="-171450">
              <a:buFont typeface="Arial" panose="020B0604020202020204" pitchFamily="34" charset="0"/>
              <a:buChar char="•"/>
            </a:pPr>
            <a:r>
              <a:rPr lang="en-GB" sz="1200" b="0" dirty="0"/>
              <a:t>Watt-Cloutier is a good example of how First Nations people are </a:t>
            </a:r>
            <a:r>
              <a:rPr lang="en-GB" sz="1200" b="1" dirty="0"/>
              <a:t>responding to climate change and economic development.</a:t>
            </a:r>
          </a:p>
          <a:p>
            <a:pPr marL="171450" indent="-171450">
              <a:buFont typeface="Arial" panose="020B0604020202020204" pitchFamily="34" charset="0"/>
              <a:buChar char="•"/>
            </a:pPr>
            <a:r>
              <a:rPr lang="en-GB" sz="1200" b="0" dirty="0"/>
              <a:t>Watt-Cloutier is also a reminder of the </a:t>
            </a:r>
            <a:r>
              <a:rPr lang="en-GB" sz="1200" b="1" dirty="0"/>
              <a:t>legacies of colonialism</a:t>
            </a:r>
            <a:r>
              <a:rPr lang="en-GB" sz="1200" b="0" dirty="0"/>
              <a:t>—she was taken from her family </a:t>
            </a:r>
            <a:r>
              <a:rPr lang="en-GB" sz="1200" b="1" dirty="0"/>
              <a:t>forced to attend a “residential school” </a:t>
            </a:r>
            <a:r>
              <a:rPr lang="en-GB" sz="1200" b="0" dirty="0"/>
              <a:t>in Canada as a child.</a:t>
            </a:r>
          </a:p>
          <a:p>
            <a:pPr marL="171450" indent="-171450">
              <a:buFont typeface="Arial" panose="020B0604020202020204" pitchFamily="34" charset="0"/>
              <a:buChar char="•"/>
            </a:pPr>
            <a:endParaRPr lang="en-GB" b="1" u="sng" dirty="0"/>
          </a:p>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10</a:t>
            </a:fld>
            <a:endParaRPr lang="en-GB"/>
          </a:p>
        </p:txBody>
      </p:sp>
    </p:spTree>
    <p:extLst>
      <p:ext uri="{BB962C8B-B14F-4D97-AF65-F5344CB8AC3E}">
        <p14:creationId xmlns:p14="http://schemas.microsoft.com/office/powerpoint/2010/main" val="1864110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2</a:t>
            </a:fld>
            <a:endParaRPr lang="en-GB"/>
          </a:p>
        </p:txBody>
      </p:sp>
    </p:spTree>
    <p:extLst>
      <p:ext uri="{BB962C8B-B14F-4D97-AF65-F5344CB8AC3E}">
        <p14:creationId xmlns:p14="http://schemas.microsoft.com/office/powerpoint/2010/main" val="390274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pPr marL="0" indent="0">
              <a:buNone/>
            </a:pPr>
            <a:r>
              <a:rPr lang="en-GB" b="0" u="none" dirty="0"/>
              <a:t>Students may be unfamiliar with the appropriate language to identify Indigenous people, particularly those living in the Arctic.</a:t>
            </a:r>
          </a:p>
          <a:p>
            <a:pPr marL="0" indent="0">
              <a:buNone/>
            </a:pPr>
            <a:endParaRPr lang="en-GB" b="0" u="none" dirty="0"/>
          </a:p>
          <a:p>
            <a:pPr marL="0" indent="0">
              <a:buNone/>
            </a:pPr>
            <a:r>
              <a:rPr lang="en-GB" b="0" u="none" dirty="0"/>
              <a:t>We advise that you explain the term “Indigenous people” to the class. We also advise that you explain that certain terms are now considered offensive, and that we should identify people by the terms they prefer to use themselves: for example, “Inuit” rather than “Eskimo”. </a:t>
            </a:r>
          </a:p>
          <a:p>
            <a:pPr marL="0" indent="0">
              <a:buNone/>
            </a:pPr>
            <a:endParaRPr lang="en-GB" b="0" u="none" dirty="0"/>
          </a:p>
          <a:p>
            <a:pPr marL="0" indent="0">
              <a:buNone/>
            </a:pPr>
            <a:r>
              <a:rPr lang="en-GB" b="0" u="none" dirty="0"/>
              <a:t>You might also wish to explain that there are many different Indigenous groups living in the Arctic, and that where possible, we should identify them separately. For example, there is a difference between the Inuit (who live mainly in modern-day Canada and Greenland) and the Yupik (who mainly living in modern-day Canada and North-Eastern Russia).</a:t>
            </a:r>
            <a:endParaRPr lang="en-GB" b="1" u="sng" dirty="0"/>
          </a:p>
          <a:p>
            <a:endParaRPr lang="en-GB" b="1" u="sng" dirty="0"/>
          </a:p>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3</a:t>
            </a:fld>
            <a:endParaRPr lang="en-GB"/>
          </a:p>
        </p:txBody>
      </p:sp>
    </p:spTree>
    <p:extLst>
      <p:ext uri="{BB962C8B-B14F-4D97-AF65-F5344CB8AC3E}">
        <p14:creationId xmlns:p14="http://schemas.microsoft.com/office/powerpoint/2010/main" val="118815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4</a:t>
            </a:fld>
            <a:endParaRPr lang="en-GB"/>
          </a:p>
        </p:txBody>
      </p:sp>
    </p:spTree>
    <p:extLst>
      <p:ext uri="{BB962C8B-B14F-4D97-AF65-F5344CB8AC3E}">
        <p14:creationId xmlns:p14="http://schemas.microsoft.com/office/powerpoint/2010/main" val="34793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5</a:t>
            </a:fld>
            <a:endParaRPr lang="en-GB"/>
          </a:p>
        </p:txBody>
      </p:sp>
    </p:spTree>
    <p:extLst>
      <p:ext uri="{BB962C8B-B14F-4D97-AF65-F5344CB8AC3E}">
        <p14:creationId xmlns:p14="http://schemas.microsoft.com/office/powerpoint/2010/main" val="65714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b="0" u="none" dirty="0"/>
              <a:t>You may wish to ask the class, or use the accompanying worksheet, to discuss the similarities and differences between the era of colonialism and development in the arctic today.</a:t>
            </a:r>
          </a:p>
          <a:p>
            <a:endParaRPr lang="en-GB" b="1" u="sng" dirty="0"/>
          </a:p>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6</a:t>
            </a:fld>
            <a:endParaRPr lang="en-GB"/>
          </a:p>
        </p:txBody>
      </p:sp>
    </p:spTree>
    <p:extLst>
      <p:ext uri="{BB962C8B-B14F-4D97-AF65-F5344CB8AC3E}">
        <p14:creationId xmlns:p14="http://schemas.microsoft.com/office/powerpoint/2010/main" val="2616285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a:p>
            <a:endParaRPr lang="en-GB" dirty="0">
              <a:effectLs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7</a:t>
            </a:fld>
            <a:endParaRPr lang="en-GB"/>
          </a:p>
        </p:txBody>
      </p:sp>
    </p:spTree>
    <p:extLst>
      <p:ext uri="{BB962C8B-B14F-4D97-AF65-F5344CB8AC3E}">
        <p14:creationId xmlns:p14="http://schemas.microsoft.com/office/powerpoint/2010/main" val="3025346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u="sng" dirty="0">
                <a:solidFill>
                  <a:srgbClr val="512D8E"/>
                </a:solidFill>
                <a:effectLst/>
                <a:latin typeface="ArialMT"/>
              </a:rPr>
              <a:t>TEACHER NOTES</a:t>
            </a:r>
          </a:p>
          <a:p>
            <a:r>
              <a:rPr lang="en-GB" sz="1200" dirty="0">
                <a:effectLst/>
                <a:latin typeface="ArialMT"/>
              </a:rPr>
              <a:t>5 minutes 55 seconds video (internet connection required). ”Climate Lens”, Assembly of First Nations.</a:t>
            </a:r>
          </a:p>
          <a:p>
            <a:endParaRPr lang="en-GB" sz="1200" dirty="0">
              <a:effectLst/>
              <a:latin typeface="ArialMT"/>
            </a:endParaRPr>
          </a:p>
          <a:p>
            <a:r>
              <a:rPr lang="en-GB" sz="1200" dirty="0">
                <a:effectLst/>
                <a:latin typeface="ArialMT"/>
              </a:rPr>
              <a:t>You may wish to explain that “First Nations” refers to the Indigenous people of Canada. </a:t>
            </a:r>
          </a:p>
          <a:p>
            <a:endParaRPr lang="en-GB" sz="1200" dirty="0">
              <a:effectLst/>
              <a:latin typeface="ArialMT"/>
            </a:endParaRPr>
          </a:p>
          <a:p>
            <a:r>
              <a:rPr lang="en-GB" sz="1200" dirty="0">
                <a:effectLst/>
                <a:latin typeface="ArialMT"/>
              </a:rPr>
              <a:t>You may wish to ask the students to pay attention to the roles that Indigenous people play in understanding</a:t>
            </a:r>
            <a:r>
              <a:rPr lang="en-GB" sz="1200" dirty="0">
                <a:solidFill>
                  <a:srgbClr val="512D8E"/>
                </a:solidFill>
                <a:effectLst/>
                <a:latin typeface="ArialMT"/>
              </a:rPr>
              <a:t> the Arctic environment, managing economic development, and responding to climate change.</a:t>
            </a:r>
          </a:p>
          <a:p>
            <a:endParaRPr lang="en-GB" sz="1200" dirty="0">
              <a:solidFill>
                <a:srgbClr val="512D8E"/>
              </a:solidFill>
              <a:effectLst/>
              <a:latin typeface="ArialMT"/>
            </a:endParaRPr>
          </a:p>
          <a:p>
            <a:r>
              <a:rPr lang="en-GB" sz="1200" dirty="0">
                <a:effectLst/>
                <a:latin typeface="ArialMT"/>
              </a:rPr>
              <a:t>Click the PowerPoint presentation, or copy and paste the direct link to the video (Free, YouTube): https://</a:t>
            </a:r>
            <a:r>
              <a:rPr lang="en-GB" sz="1200" dirty="0" err="1">
                <a:effectLst/>
                <a:latin typeface="ArialMT"/>
              </a:rPr>
              <a:t>youtu.be</a:t>
            </a:r>
            <a:r>
              <a:rPr lang="en-GB" sz="1200" dirty="0">
                <a:effectLst/>
                <a:latin typeface="ArialMT"/>
              </a:rPr>
              <a:t>/64fi-1-oDrY </a:t>
            </a:r>
          </a:p>
          <a:p>
            <a:endParaRPr lang="en-GB" sz="1200" dirty="0">
              <a:effectLst/>
              <a:latin typeface="ArialMT"/>
            </a:endParaRPr>
          </a:p>
          <a:p>
            <a:r>
              <a:rPr lang="en-GB" sz="1200" dirty="0">
                <a:effectLst/>
                <a:latin typeface="ArialMT"/>
              </a:rPr>
              <a:t>Further videos and information related to this can be found on the following website: https://</a:t>
            </a:r>
            <a:r>
              <a:rPr lang="en-GB" sz="1200" dirty="0" err="1">
                <a:effectLst/>
                <a:latin typeface="ArialMT"/>
              </a:rPr>
              <a:t>climateatlas.ca</a:t>
            </a:r>
            <a:r>
              <a:rPr lang="en-GB" sz="1200" dirty="0">
                <a:effectLst/>
                <a:latin typeface="ArialMT"/>
              </a:rPr>
              <a:t>/indigenous/first-nations</a:t>
            </a:r>
          </a:p>
          <a:p>
            <a:endParaRPr lang="en-GB" sz="1200" dirty="0">
              <a:effectLst/>
              <a:latin typeface="ArialMT"/>
            </a:endParaRPr>
          </a:p>
          <a:p>
            <a:r>
              <a:rPr lang="en-GB" sz="1200" b="1" u="sng" dirty="0">
                <a:effectLst/>
                <a:latin typeface="ArialMT"/>
              </a:rPr>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a:p>
            <a:endParaRPr lang="en-GB" sz="1200" dirty="0">
              <a:effectLst/>
              <a:latin typeface="ArialMT"/>
            </a:endParaRPr>
          </a:p>
        </p:txBody>
      </p:sp>
      <p:sp>
        <p:nvSpPr>
          <p:cNvPr id="4" name="Slide Number Placeholder 3"/>
          <p:cNvSpPr>
            <a:spLocks noGrp="1"/>
          </p:cNvSpPr>
          <p:nvPr>
            <p:ph type="sldNum" sz="quarter" idx="5"/>
          </p:nvPr>
        </p:nvSpPr>
        <p:spPr/>
        <p:txBody>
          <a:bodyPr/>
          <a:lstStyle/>
          <a:p>
            <a:fld id="{B1E1365C-BD7C-1E4D-AF15-306A1D584297}" type="slidenum">
              <a:rPr lang="en-GB" smtClean="0"/>
              <a:t>8</a:t>
            </a:fld>
            <a:endParaRPr lang="en-GB"/>
          </a:p>
        </p:txBody>
      </p:sp>
    </p:spTree>
    <p:extLst>
      <p:ext uri="{BB962C8B-B14F-4D97-AF65-F5344CB8AC3E}">
        <p14:creationId xmlns:p14="http://schemas.microsoft.com/office/powerpoint/2010/main" val="753044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TEACHER NOTES</a:t>
            </a:r>
          </a:p>
          <a:p>
            <a:r>
              <a:rPr lang="en-GB" sz="1200" b="0" dirty="0"/>
              <a:t>Highlight the following to students:</a:t>
            </a:r>
          </a:p>
          <a:p>
            <a:endParaRPr lang="en-GB" sz="1200" b="0" dirty="0"/>
          </a:p>
          <a:p>
            <a:pPr marL="171450" indent="-171450">
              <a:buFont typeface="Arial" panose="020B0604020202020204" pitchFamily="34" charset="0"/>
              <a:buChar char="•"/>
            </a:pPr>
            <a:r>
              <a:rPr lang="en-GB" sz="1200" b="0" dirty="0" err="1"/>
              <a:t>Daurkin</a:t>
            </a:r>
            <a:r>
              <a:rPr lang="en-GB" sz="1200" b="0" dirty="0"/>
              <a:t> is a good example of how </a:t>
            </a:r>
            <a:r>
              <a:rPr lang="en-GB" sz="1200" b="1" dirty="0"/>
              <a:t>European explorers relied on Indigenous people </a:t>
            </a:r>
            <a:r>
              <a:rPr lang="en-GB" sz="1200" b="0" dirty="0"/>
              <a:t>to navigate and map the Arctic.</a:t>
            </a:r>
          </a:p>
          <a:p>
            <a:pPr marL="171450" indent="-171450">
              <a:buFont typeface="Arial" panose="020B0604020202020204" pitchFamily="34" charset="0"/>
              <a:buChar char="•"/>
            </a:pPr>
            <a:r>
              <a:rPr lang="en-GB" sz="1200" b="0" dirty="0" err="1"/>
              <a:t>Daurkin</a:t>
            </a:r>
            <a:r>
              <a:rPr lang="en-GB" sz="1200" b="0" dirty="0"/>
              <a:t> is also a reminder of the </a:t>
            </a:r>
            <a:r>
              <a:rPr lang="en-GB" sz="1200" b="1" dirty="0"/>
              <a:t>violence of colonialism</a:t>
            </a:r>
            <a:r>
              <a:rPr lang="en-GB" sz="1200" b="0" dirty="0"/>
              <a:t>—he was captured and forced to learn Russian as a young boy.</a:t>
            </a:r>
          </a:p>
          <a:p>
            <a:pPr marL="171450" indent="-171450">
              <a:buFont typeface="Arial" panose="020B0604020202020204" pitchFamily="34" charset="0"/>
              <a:buChar char="•"/>
            </a:pPr>
            <a:r>
              <a:rPr lang="en-GB" sz="1200" b="0" dirty="0"/>
              <a:t>The Russian Empire </a:t>
            </a:r>
            <a:r>
              <a:rPr lang="en-GB" sz="1200" b="1" dirty="0"/>
              <a:t>wanted to expand</a:t>
            </a:r>
            <a:r>
              <a:rPr lang="en-GB" sz="1200" b="0" dirty="0"/>
              <a:t> into Siberia and Alaska in the eighteenth century, in order to secure territory and trade in fur.</a:t>
            </a:r>
          </a:p>
          <a:p>
            <a:endParaRPr lang="en-GB" b="1" u="sng" dirty="0"/>
          </a:p>
          <a:p>
            <a:r>
              <a:rPr lang="en-GB" b="1" u="sng" dirty="0"/>
              <a:t>SPECIFICATION</a:t>
            </a:r>
          </a:p>
          <a:p>
            <a:r>
              <a:rPr lang="en-GB" b="1" u="none" dirty="0"/>
              <a:t>AQA A-Level Geography</a:t>
            </a:r>
          </a:p>
          <a:p>
            <a:r>
              <a:rPr lang="en-GB" sz="1200" b="1" dirty="0">
                <a:solidFill>
                  <a:srgbClr val="512D8E"/>
                </a:solidFill>
                <a:effectLst/>
                <a:latin typeface="ArialMT"/>
              </a:rPr>
              <a:t>3.1.4.2 </a:t>
            </a:r>
            <a:r>
              <a:rPr lang="en-GB" sz="1200" b="1" dirty="0">
                <a:solidFill>
                  <a:srgbClr val="512D8E"/>
                </a:solidFill>
                <a:effectLst/>
                <a:latin typeface="AQAChevinPro"/>
              </a:rPr>
              <a:t>The nature and distribution of cold environments </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dirty="0">
              <a:effectLst/>
            </a:endParaRPr>
          </a:p>
          <a:p>
            <a:r>
              <a:rPr lang="en-GB" sz="1200" b="1" dirty="0">
                <a:solidFill>
                  <a:srgbClr val="512D8E"/>
                </a:solidFill>
                <a:effectLst/>
                <a:latin typeface="ArialMT"/>
              </a:rPr>
              <a:t>3.1.4.5 </a:t>
            </a:r>
            <a:r>
              <a:rPr lang="en-GB" sz="1200" b="1" dirty="0">
                <a:solidFill>
                  <a:srgbClr val="512D8E"/>
                </a:solidFill>
                <a:effectLst/>
                <a:latin typeface="AQAChevinPro"/>
              </a:rPr>
              <a:t>Human impacts on cold environments </a:t>
            </a:r>
            <a:endParaRPr lang="en-GB" sz="5400" b="1" dirty="0"/>
          </a:p>
          <a:p>
            <a:r>
              <a:rPr lang="en-GB" sz="1200" dirty="0">
                <a:effectLst/>
                <a:latin typeface="ArialMT"/>
              </a:rPr>
              <a:t>Concept of environmental fragility. </a:t>
            </a:r>
          </a:p>
          <a:p>
            <a:r>
              <a:rPr lang="en-GB" sz="1200" dirty="0">
                <a:effectLst/>
                <a:latin typeface="ArialMT"/>
              </a:rPr>
              <a:t>Human impacts on fragile cold environments over time and at a variety of scales. </a:t>
            </a:r>
          </a:p>
          <a:p>
            <a:r>
              <a:rPr lang="en-GB" sz="1200" dirty="0">
                <a:effectLst/>
                <a:latin typeface="ArialMT"/>
              </a:rPr>
              <a:t>Recent and prospective impact of climate change. </a:t>
            </a:r>
          </a:p>
          <a:p>
            <a:r>
              <a:rPr lang="en-GB" sz="1200" dirty="0">
                <a:effectLst/>
                <a:latin typeface="ArialMT"/>
              </a:rPr>
              <a:t>Management of cold environments at present and in alternative possible futures. </a:t>
            </a:r>
          </a:p>
          <a:p>
            <a:endParaRPr lang="en-GB" sz="1200"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512D8E"/>
                </a:solidFill>
                <a:effectLst/>
                <a:latin typeface="ArialMT"/>
              </a:rPr>
              <a:t>3.1.4.7 </a:t>
            </a:r>
            <a:r>
              <a:rPr lang="en-GB" sz="1200" b="1" dirty="0">
                <a:solidFill>
                  <a:srgbClr val="512D8E"/>
                </a:solidFill>
                <a:effectLst/>
                <a:latin typeface="AQAChevinPro"/>
              </a:rPr>
              <a:t>Case studies</a:t>
            </a:r>
            <a:endParaRPr lang="en-GB" sz="1200" b="1" dirty="0">
              <a:effectLst/>
              <a:latin typeface="Arial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effectLst/>
                <a:latin typeface="Arial" panose="020B0604020202020204" pitchFamily="34" charset="0"/>
              </a:rPr>
              <a:t>Case study </a:t>
            </a:r>
            <a:r>
              <a:rPr lang="en-GB" sz="1200" dirty="0">
                <a:effectLst/>
                <a:latin typeface="ArialMT"/>
              </a:rPr>
              <a:t>of a contrasting glaciated landscape from beyond the UK to illustrate and analyse how it presents challenges and opportunities for human occupation and development and evaluate human responses of resilience, mitigation and adaptation. </a:t>
            </a:r>
            <a:endParaRPr lang="en-GB" sz="5400" dirty="0"/>
          </a:p>
        </p:txBody>
      </p:sp>
      <p:sp>
        <p:nvSpPr>
          <p:cNvPr id="4" name="Slide Number Placeholder 3"/>
          <p:cNvSpPr>
            <a:spLocks noGrp="1"/>
          </p:cNvSpPr>
          <p:nvPr>
            <p:ph type="sldNum" sz="quarter" idx="5"/>
          </p:nvPr>
        </p:nvSpPr>
        <p:spPr/>
        <p:txBody>
          <a:bodyPr/>
          <a:lstStyle/>
          <a:p>
            <a:fld id="{B1E1365C-BD7C-1E4D-AF15-306A1D584297}" type="slidenum">
              <a:rPr lang="en-GB" smtClean="0"/>
              <a:t>9</a:t>
            </a:fld>
            <a:endParaRPr lang="en-GB"/>
          </a:p>
        </p:txBody>
      </p:sp>
    </p:spTree>
    <p:extLst>
      <p:ext uri="{BB962C8B-B14F-4D97-AF65-F5344CB8AC3E}">
        <p14:creationId xmlns:p14="http://schemas.microsoft.com/office/powerpoint/2010/main" val="222904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317D1EC0-23FF-4FC8-B22D-E34878EAA4C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AB929A7-258C-4469-AAB4-A67D713F7A80}"/>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A635CDB-2D00-49D5-B26E-0694A25000C7}"/>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288D7A-F857-418D-92F2-368E841B9F27}"/>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084F50-7F3C-4A4A-877E-FFD9EC7CD88B}"/>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31E64C1-F4C0-4A94-B319-BB1A0A2450B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63D8374-8052-417F-AB69-B97EAC43D51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7750734-4D51-4019-A003-38A3DE49B434}"/>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1B693D1-DBA2-4D3B-9B37-D9EE8C4112F4}"/>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CD3EA8-E4C0-4AF6-817F-F9F29157A499}"/>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170FB3-B397-4AC9-85FD-65388F26D90A}"/>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5EC0B9-49C7-4777-AEC5-B5EF8DE40498}"/>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902048B-30F7-4434-87A5-140F9BB4BEB1}"/>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500A6E2-A41C-4751-8A4E-9A0C5718D930}"/>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259517-7BE7-45F9-81C0-3A6362BF143C}"/>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0652F56-7B71-42B2-AB68-22204A6DF17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059830E-1C3D-4D42-8789-524971CB4657}"/>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53325A7-86D3-4B52-A7E3-ADDF408B4067}"/>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D53F46F-EC12-484C-A4E7-791E57687AC1}"/>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64ED9CA-8950-47B8-A9ED-22B45CE15FB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4429F7B-9FD7-438F-8ECA-3FCAD006180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C558100-D455-4B41-890C-BCC898B2D165}"/>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2886397-398A-4318-BE16-2CBAC1902F9E}"/>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D32A3A6-CE6E-4ABD-8522-2C8DC88C070E}"/>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9014C09-5B84-4798-8BDE-C80D76E67B8E}"/>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A29EB9E-ED9D-4C69-8A26-9A7A0A83056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A2899F9-1795-416F-8F3D-26EEB684DB6A}"/>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3043474-8625-495C-BD06-3627FD286C55}"/>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432CE47-7631-408E-8DDC-79EE378B707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2C8832D-8B8D-4036-B913-2D363143274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CCEFEAF-E87B-4FF2-A947-94CABAA0610D}"/>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3A7CD3-94E1-42A9-BAB7-2AFCD9FCBD10}"/>
              </a:ext>
            </a:extLst>
          </p:cNvPr>
          <p:cNvSpPr>
            <a:spLocks noGrp="1"/>
          </p:cNvSpPr>
          <p:nvPr>
            <p:ph type="ctrTitle"/>
          </p:nvPr>
        </p:nvSpPr>
        <p:spPr>
          <a:xfrm>
            <a:off x="691078" y="722903"/>
            <a:ext cx="10495904" cy="2460770"/>
          </a:xfrm>
        </p:spPr>
        <p:txBody>
          <a:bodyPr anchor="b">
            <a:normAutofit/>
          </a:bodyPr>
          <a:lstStyle>
            <a:lvl1pPr algn="l">
              <a:defRPr sz="54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8467609B-8FD3-4FF7-8EBC-6619CA868B33}"/>
              </a:ext>
            </a:extLst>
          </p:cNvPr>
          <p:cNvSpPr>
            <a:spLocks noGrp="1"/>
          </p:cNvSpPr>
          <p:nvPr>
            <p:ph type="subTitle" idx="1"/>
          </p:nvPr>
        </p:nvSpPr>
        <p:spPr>
          <a:xfrm>
            <a:off x="691078" y="3428997"/>
            <a:ext cx="10495904" cy="2306639"/>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9" name="Right Triangle 38">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ACC7A76F-3401-4F50-AE85-8F2AA247B99F}"/>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DEF02E50-D34E-4DD4-8B3B-55D08F25F50A}"/>
              </a:ext>
            </a:extLst>
          </p:cNvPr>
          <p:cNvSpPr>
            <a:spLocks noGrp="1"/>
          </p:cNvSpPr>
          <p:nvPr>
            <p:ph type="ftr" sz="quarter" idx="11"/>
          </p:nvPr>
        </p:nvSpPr>
        <p:spPr>
          <a:xfrm>
            <a:off x="691078" y="236364"/>
            <a:ext cx="4114800" cy="417126"/>
          </a:xfrm>
        </p:spPr>
        <p:txBody>
          <a:bodyPr/>
          <a:lstStyle/>
          <a:p>
            <a:endParaRPr lang="en-US" dirty="0"/>
          </a:p>
        </p:txBody>
      </p:sp>
      <p:sp>
        <p:nvSpPr>
          <p:cNvPr id="6" name="Slide Number Placeholder 5">
            <a:extLst>
              <a:ext uri="{FF2B5EF4-FFF2-40B4-BE49-F238E27FC236}">
                <a16:creationId xmlns:a16="http://schemas.microsoft.com/office/drawing/2014/main" id="{37B53B71-D2FA-4DDC-9C9C-E26F7B591A8E}"/>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61648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BD70F-ACE4-4595-845E-2296BDF83B5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978CD9-E0B5-4B48-8366-91E6D22C9F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FAF4B4-44D3-4E29-B235-A1B868207789}"/>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E2D7BA37-9639-480E-84AB-EA277225CA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FC658-154E-48DE-AD31-813E5170C93C}"/>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2266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5405209-5179-4359-91ED-1B1A46619A99}"/>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0E32344F-3BE0-4CE8-B1BD-9ABD425E1C0D}"/>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99DE306-F4FB-4730-A066-ADF38D739563}"/>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32885-303F-477F-A081-27425944F230}"/>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60C0C0B-4CD0-467D-A382-2B2415102C48}"/>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88DF0F-327F-43A5-AB71-3D32053D83CA}"/>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98A0902-2662-4911-A532-AA6310861479}"/>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ABDA4F7-23F4-46D1-8B7E-A21DD84083E1}"/>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FC9FC2-8808-438E-8FFB-5FE416BFB5C8}"/>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04694E5-71F9-4210-9BE8-FC12CC177BD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B37E805-A7E5-4906-B0C5-1373F3DA962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4CD964-FBD6-41AB-8A02-9509A2BAC11F}"/>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9CD7FF8-E827-4E0A-BCE2-CCB34EDAC0F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C4AD6BB-F1EE-4FB8-96E8-6890447800EC}"/>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E935057-E0A3-4DAE-B9C8-6E818D7A7205}"/>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08DDF69-1C14-453C-BC3A-37D3FE69DFC7}"/>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6C26D82-15BA-4B2E-A42D-2ECA8012D307}"/>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7F73B67-E5E9-4000-91DA-034B2127EFD2}"/>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AFAC1B5-F0DD-4FC0-B4C9-77CB29DF442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ACB3DB-54B2-4CEE-A791-C6FC6C758DAE}"/>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8324004-1030-47D9-B817-425FF6ECC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AA001C4-81AB-4FA6-ADAA-C8618056353B}"/>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1DAD34-7844-4F16-9874-F51F2A23B9EA}"/>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DCBC6D-1BDA-4CB1-A3EC-59F240C8FA19}"/>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5B3C1A0-58E7-47E4-831B-CF3EE21D1E90}"/>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8A09FAA-E123-4FE4-B67A-9EBDE1A3130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317B7C6-C816-4A58-B184-135E4FD19F5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4D22ABB-4CE8-47DC-80BF-39B3E4CF7048}"/>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A17DE37-A292-4031-AF42-CDB00A13EE76}"/>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73EF673-CB75-435F-9BF3-7594EC3ADF8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35F4581-15F6-47EE-87D0-1132A093DBA5}"/>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65CF984-F5BD-45C4-9A12-B02DB4F044E1}"/>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39" name="Right Triangle 38">
            <a:extLst>
              <a:ext uri="{FF2B5EF4-FFF2-40B4-BE49-F238E27FC236}">
                <a16:creationId xmlns:a16="http://schemas.microsoft.com/office/drawing/2014/main" id="{ACE66A86-8455-497B-9CA4-F460A19E5FBB}"/>
              </a:ext>
              <a:ext uri="{C183D7F6-B498-43B3-948B-1728B52AA6E4}">
                <adec:decorative xmlns:adec="http://schemas.microsoft.com/office/drawing/2017/decorative" val="1"/>
              </a:ext>
            </a:extLst>
          </p:cNvPr>
          <p:cNvSpPr/>
          <p:nvPr/>
        </p:nvSpPr>
        <p:spPr>
          <a:xfrm rot="18900000">
            <a:off x="7770390" y="-287370"/>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Vertical Title 1">
            <a:extLst>
              <a:ext uri="{FF2B5EF4-FFF2-40B4-BE49-F238E27FC236}">
                <a16:creationId xmlns:a16="http://schemas.microsoft.com/office/drawing/2014/main" id="{5868C62B-71EF-4824-9EE8-6CAE17984232}"/>
              </a:ext>
            </a:extLst>
          </p:cNvPr>
          <p:cNvSpPr>
            <a:spLocks noGrp="1"/>
          </p:cNvSpPr>
          <p:nvPr>
            <p:ph type="title" orient="vert"/>
          </p:nvPr>
        </p:nvSpPr>
        <p:spPr>
          <a:xfrm>
            <a:off x="7707774" y="715616"/>
            <a:ext cx="3295876" cy="502659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243E4C8-4AA9-49D7-BF71-1AB5F2CFE1FC}"/>
              </a:ext>
            </a:extLst>
          </p:cNvPr>
          <p:cNvSpPr>
            <a:spLocks noGrp="1"/>
          </p:cNvSpPr>
          <p:nvPr>
            <p:ph type="body" orient="vert" idx="1"/>
          </p:nvPr>
        </p:nvSpPr>
        <p:spPr>
          <a:xfrm>
            <a:off x="683588" y="715616"/>
            <a:ext cx="6770448" cy="5026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97898B3-014E-440B-BA4E-10633921280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81C22643-CE63-4C3E-B437-5A1A5EF911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D1CE5E-160A-4B37-94E2-3D9DC75BFFAF}"/>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900987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8D6B-70A2-430A-9F5D-DA093D8C16CF}"/>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94A2845-6CA6-4745-A951-25B8D5319D88}"/>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A049424-7A20-4BA1-9F60-671A5DBB3B1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4F1BD2B2-E17F-402E-8EA3-5C7C1118A8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23070-8658-4AC0-B2A3-4BE605A840F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433951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69DB7AC-F7D7-430A-A2A7-CD3EBBF1D35D}"/>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8" name="Straight Connector 7">
              <a:extLst>
                <a:ext uri="{FF2B5EF4-FFF2-40B4-BE49-F238E27FC236}">
                  <a16:creationId xmlns:a16="http://schemas.microsoft.com/office/drawing/2014/main" id="{66AAF10E-F092-4160-BF4A-FF568555B790}"/>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6341C04-9B94-4385-A661-7B8C17000497}"/>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4C1D709-6A0F-409C-B2D0-C248E562265E}"/>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99BE53-BA11-4B67-BFBB-6281DB50C75D}"/>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B662D93-31C1-4DFB-A938-E631F89AA9F0}"/>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7ECC8DA-0BEC-4508-89D4-12FA35B481F5}"/>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7DC8E6C-1B78-4B89-82DD-BBA778CD1482}"/>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8E5F54A-0315-4B15-B865-1F0460526260}"/>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DD7F352-DE39-4835-8D3F-69CDEC490F1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D6F20A-F777-4F41-B23B-735A64FA5DA3}"/>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1BBADBA-0F74-418B-BC50-AD44596C3EF8}"/>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18BE26-88E5-457C-8095-745F34D1536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FB269E0-E058-4340-B93D-7D40FFF521F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DDD9AEE-5501-4385-B339-4616F567B53D}"/>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4D29C61-8926-4C98-882B-AB90108C8386}"/>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AC585F9-B633-4F7E-AADE-75079DC17158}"/>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5DC6366-5525-4FBC-9886-D4409F6B2993}"/>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CC03CF9-098C-4140-806A-023D3DC3F2E3}"/>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9C41BC4-89DF-4EC4-A141-9EF16D8EEB5B}"/>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2AD067-E64C-499E-9C0A-A7252587441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53DD54-FA2B-4B91-A94E-3C46AE21B385}"/>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86AC204-156B-442E-B028-01036BD1F26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3512DE-F013-431A-9F6E-ADDA88FB2DD5}"/>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E95FEE1-61A9-4065-B9F8-5589180AC62B}"/>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028AA59-C1FA-46C0-BFDD-1C1D3404C81C}"/>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A5C99EE-B791-470A-8639-0357A751EB43}"/>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54F4204-F48B-4AF5-B11E-0CE7D972AC3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76643FE-3966-4B82-9623-C61A56EDD20C}"/>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D769C5-B1B1-45BD-A40A-67E6568C843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A511707-50C7-48B2-81F7-5C82BF57795C}"/>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38D44F3-CCFE-48A0-8414-FFF5E43D9184}"/>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D126FE0-8204-40BB-AD46-4A0C7A47514C}"/>
              </a:ext>
            </a:extLst>
          </p:cNvPr>
          <p:cNvSpPr>
            <a:spLocks noGrp="1"/>
          </p:cNvSpPr>
          <p:nvPr>
            <p:ph type="title"/>
          </p:nvPr>
        </p:nvSpPr>
        <p:spPr>
          <a:xfrm>
            <a:off x="691078" y="718115"/>
            <a:ext cx="10312571" cy="2781501"/>
          </a:xfrm>
        </p:spPr>
        <p:txBody>
          <a:bodyPr anchor="b">
            <a:normAutofit/>
          </a:bodyPr>
          <a:lstStyle>
            <a:lvl1pPr>
              <a:defRPr sz="54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CB25E350-4200-419C-A167-527DD6B77792}"/>
              </a:ext>
            </a:extLst>
          </p:cNvPr>
          <p:cNvSpPr>
            <a:spLocks noGrp="1"/>
          </p:cNvSpPr>
          <p:nvPr>
            <p:ph type="body" idx="1"/>
          </p:nvPr>
        </p:nvSpPr>
        <p:spPr>
          <a:xfrm>
            <a:off x="691078" y="3753350"/>
            <a:ext cx="10312571" cy="1991572"/>
          </a:xfrm>
        </p:spPr>
        <p:txBody>
          <a:bodyPr/>
          <a:lstStyle>
            <a:lvl1pPr marL="0" indent="0">
              <a:buNone/>
              <a:defRPr lang="en-US" sz="2400" kern="1200" smtClean="0">
                <a:solidFill>
                  <a:schemeClr val="tx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9" name="Right Triangle 38">
            <a:extLst>
              <a:ext uri="{FF2B5EF4-FFF2-40B4-BE49-F238E27FC236}">
                <a16:creationId xmlns:a16="http://schemas.microsoft.com/office/drawing/2014/main" id="{6741F519-22CF-4C01-B140-5480DBAB30F8}"/>
              </a:ext>
              <a:ext uri="{C183D7F6-B498-43B3-948B-1728B52AA6E4}">
                <adec:decorative xmlns:adec="http://schemas.microsoft.com/office/drawing/2017/decorative" val="1"/>
              </a:ext>
            </a:extLst>
          </p:cNvPr>
          <p:cNvSpPr/>
          <p:nvPr/>
        </p:nvSpPr>
        <p:spPr>
          <a:xfrm rot="13500000">
            <a:off x="-281093" y="2607907"/>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ate Placeholder 3">
            <a:extLst>
              <a:ext uri="{FF2B5EF4-FFF2-40B4-BE49-F238E27FC236}">
                <a16:creationId xmlns:a16="http://schemas.microsoft.com/office/drawing/2014/main" id="{D05D1550-9064-4767-B70A-3501AF956C94}"/>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5" name="Footer Placeholder 4">
            <a:extLst>
              <a:ext uri="{FF2B5EF4-FFF2-40B4-BE49-F238E27FC236}">
                <a16:creationId xmlns:a16="http://schemas.microsoft.com/office/drawing/2014/main" id="{581E1C33-2E8E-4041-9683-12048CB8AB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D36992-B921-4F3F-9C4A-0D67E618D114}"/>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27931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FDF5-4B31-4F1B-83BA-82A9510379F2}"/>
              </a:ext>
            </a:extLst>
          </p:cNvPr>
          <p:cNvSpPr>
            <a:spLocks noGrp="1"/>
          </p:cNvSpPr>
          <p:nvPr>
            <p:ph type="title"/>
          </p:nvPr>
        </p:nvSpPr>
        <p:spPr>
          <a:xfrm>
            <a:off x="691078" y="722903"/>
            <a:ext cx="10312571" cy="1354844"/>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14EC9A6-F718-4497-8A75-637EE17458E0}"/>
              </a:ext>
            </a:extLst>
          </p:cNvPr>
          <p:cNvSpPr>
            <a:spLocks noGrp="1"/>
          </p:cNvSpPr>
          <p:nvPr>
            <p:ph sz="half" idx="1"/>
          </p:nvPr>
        </p:nvSpPr>
        <p:spPr>
          <a:xfrm>
            <a:off x="691078" y="2345843"/>
            <a:ext cx="500958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D503E57-9695-4508-9778-B3DB1FB5FAB6}"/>
              </a:ext>
            </a:extLst>
          </p:cNvPr>
          <p:cNvSpPr>
            <a:spLocks noGrp="1"/>
          </p:cNvSpPr>
          <p:nvPr>
            <p:ph sz="half" idx="2"/>
          </p:nvPr>
        </p:nvSpPr>
        <p:spPr>
          <a:xfrm>
            <a:off x="5935075" y="2345843"/>
            <a:ext cx="5068574" cy="32743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474CEE6-B9DC-4CCC-8F4C-0B4DADFB019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2AC85191-5804-47C9-95EB-D49D715737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B0A03-44F6-4299-B45D-E07A023906F0}"/>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220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20E6-CC97-4BD8-92FE-8F36024D0E38}"/>
              </a:ext>
            </a:extLst>
          </p:cNvPr>
          <p:cNvSpPr>
            <a:spLocks noGrp="1"/>
          </p:cNvSpPr>
          <p:nvPr>
            <p:ph type="title"/>
          </p:nvPr>
        </p:nvSpPr>
        <p:spPr>
          <a:xfrm>
            <a:off x="691078" y="722900"/>
            <a:ext cx="10320062" cy="1407505"/>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73872FB-EDD5-42FB-8A9A-279EAD4FB0D9}"/>
              </a:ext>
            </a:extLst>
          </p:cNvPr>
          <p:cNvSpPr>
            <a:spLocks noGrp="1"/>
          </p:cNvSpPr>
          <p:nvPr>
            <p:ph type="body" idx="1"/>
          </p:nvPr>
        </p:nvSpPr>
        <p:spPr>
          <a:xfrm>
            <a:off x="691078" y="2331481"/>
            <a:ext cx="4963444"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5F28C1-95C8-476A-8D93-D580DD39D8F7}"/>
              </a:ext>
            </a:extLst>
          </p:cNvPr>
          <p:cNvSpPr>
            <a:spLocks noGrp="1"/>
          </p:cNvSpPr>
          <p:nvPr>
            <p:ph sz="half" idx="2"/>
          </p:nvPr>
        </p:nvSpPr>
        <p:spPr>
          <a:xfrm>
            <a:off x="691078" y="2954564"/>
            <a:ext cx="4963444"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4315485-EE1A-41B0-873A-BA9D06E88BFD}"/>
              </a:ext>
            </a:extLst>
          </p:cNvPr>
          <p:cNvSpPr>
            <a:spLocks noGrp="1"/>
          </p:cNvSpPr>
          <p:nvPr>
            <p:ph type="body" sz="quarter" idx="3"/>
          </p:nvPr>
        </p:nvSpPr>
        <p:spPr>
          <a:xfrm>
            <a:off x="6103351" y="2331481"/>
            <a:ext cx="4900298" cy="540072"/>
          </a:xfrm>
        </p:spPr>
        <p:txBody>
          <a:bodyPr anchor="b"/>
          <a:lstStyle>
            <a:lvl1pPr marL="0" indent="0">
              <a:buNone/>
              <a:defRPr sz="24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81A6FB-1583-4A1B-A4A7-C65062C57B73}"/>
              </a:ext>
            </a:extLst>
          </p:cNvPr>
          <p:cNvSpPr>
            <a:spLocks noGrp="1"/>
          </p:cNvSpPr>
          <p:nvPr>
            <p:ph sz="quarter" idx="4"/>
          </p:nvPr>
        </p:nvSpPr>
        <p:spPr>
          <a:xfrm>
            <a:off x="6103351" y="2954564"/>
            <a:ext cx="4900298" cy="27903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3A29EA7-E61E-4617-9DA9-40B9299B3287}"/>
              </a:ext>
            </a:extLst>
          </p:cNvPr>
          <p:cNvSpPr>
            <a:spLocks noGrp="1"/>
          </p:cNvSpPr>
          <p:nvPr>
            <p:ph type="dt" sz="half" idx="10"/>
          </p:nvPr>
        </p:nvSpPr>
        <p:spPr>
          <a:xfrm>
            <a:off x="683587" y="6215870"/>
            <a:ext cx="3843779" cy="417126"/>
          </a:xfrm>
        </p:spPr>
        <p:txBody>
          <a:bodyPr/>
          <a:lstStyle/>
          <a:p>
            <a:fld id="{8F72BA41-EC5B-4197-BCC8-0FD2E523CD7A}" type="datetimeFigureOut">
              <a:rPr lang="en-US" smtClean="0"/>
              <a:t>10/6/23</a:t>
            </a:fld>
            <a:endParaRPr lang="en-US"/>
          </a:p>
        </p:txBody>
      </p:sp>
      <p:sp>
        <p:nvSpPr>
          <p:cNvPr id="8" name="Footer Placeholder 7">
            <a:extLst>
              <a:ext uri="{FF2B5EF4-FFF2-40B4-BE49-F238E27FC236}">
                <a16:creationId xmlns:a16="http://schemas.microsoft.com/office/drawing/2014/main" id="{D56249CC-EB72-46A6-87D9-5FBDA8E450EC}"/>
              </a:ext>
            </a:extLst>
          </p:cNvPr>
          <p:cNvSpPr>
            <a:spLocks noGrp="1"/>
          </p:cNvSpPr>
          <p:nvPr>
            <p:ph type="ftr" sz="quarter" idx="11"/>
          </p:nvPr>
        </p:nvSpPr>
        <p:spPr>
          <a:xfrm>
            <a:off x="691078" y="236364"/>
            <a:ext cx="4114800" cy="417126"/>
          </a:xfrm>
        </p:spPr>
        <p:txBody>
          <a:bodyPr/>
          <a:lstStyle/>
          <a:p>
            <a:endParaRPr lang="en-US" dirty="0"/>
          </a:p>
        </p:txBody>
      </p:sp>
      <p:sp>
        <p:nvSpPr>
          <p:cNvPr id="9" name="Slide Number Placeholder 8">
            <a:extLst>
              <a:ext uri="{FF2B5EF4-FFF2-40B4-BE49-F238E27FC236}">
                <a16:creationId xmlns:a16="http://schemas.microsoft.com/office/drawing/2014/main" id="{EAA04EE7-47BE-4ECE-A170-793C4E569518}"/>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091506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E4946-24AD-40DD-95A7-49BA49C227DF}"/>
              </a:ext>
            </a:extLst>
          </p:cNvPr>
          <p:cNvSpPr>
            <a:spLocks noGrp="1"/>
          </p:cNvSpPr>
          <p:nvPr>
            <p:ph type="title"/>
          </p:nvPr>
        </p:nvSpPr>
        <p:spPr>
          <a:xfrm>
            <a:off x="691078" y="722903"/>
            <a:ext cx="10501177" cy="1401231"/>
          </a:xfrm>
        </p:spPr>
        <p:txBody>
          <a:bodyPr/>
          <a:lstStyle>
            <a:lvl1pPr>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7D8CF342-49F6-482D-943E-7E50B1694AE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4" name="Footer Placeholder 3">
            <a:extLst>
              <a:ext uri="{FF2B5EF4-FFF2-40B4-BE49-F238E27FC236}">
                <a16:creationId xmlns:a16="http://schemas.microsoft.com/office/drawing/2014/main" id="{064033E5-3797-4FF8-866F-9FD9325A9FAB}"/>
              </a:ext>
            </a:extLst>
          </p:cNvPr>
          <p:cNvSpPr>
            <a:spLocks noGrp="1"/>
          </p:cNvSpPr>
          <p:nvPr>
            <p:ph type="ftr" sz="quarter" idx="11"/>
          </p:nvPr>
        </p:nvSpPr>
        <p:spPr>
          <a:xfrm>
            <a:off x="691078" y="236364"/>
            <a:ext cx="4114800" cy="417126"/>
          </a:xfrm>
        </p:spPr>
        <p:txBody>
          <a:bodyPr/>
          <a:lstStyle/>
          <a:p>
            <a:endParaRPr lang="en-US"/>
          </a:p>
        </p:txBody>
      </p:sp>
      <p:sp>
        <p:nvSpPr>
          <p:cNvPr id="5" name="Slide Number Placeholder 4">
            <a:extLst>
              <a:ext uri="{FF2B5EF4-FFF2-40B4-BE49-F238E27FC236}">
                <a16:creationId xmlns:a16="http://schemas.microsoft.com/office/drawing/2014/main" id="{66DC1E67-424D-4638-98F8-38E71A41001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800638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BED274-5EB4-4EF4-B353-E55BD502655C}"/>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6" name="Straight Connector 5">
              <a:extLst>
                <a:ext uri="{FF2B5EF4-FFF2-40B4-BE49-F238E27FC236}">
                  <a16:creationId xmlns:a16="http://schemas.microsoft.com/office/drawing/2014/main" id="{E0418BE5-560E-4E49-B12D-B555511FED72}"/>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49D1162-73B9-420F-BCBE-95039D00CD24}"/>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2BA76FE-316A-48E2-A03B-4E05691C4348}"/>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E678FBC-A6AD-4422-BA24-A4172F8862CA}"/>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D3C5C3E-2D08-43F0-AFAC-E15360CA7D3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0BEAC62-AF92-4A65-9790-6F6E0C6C5A1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77D7C5-E76E-4E82-BFC4-9A75D2C8089D}"/>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66E0152-96B9-4067-80D3-D9BDE6D7EC9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0918AFCC-B9DA-4092-8FBA-2CFEDB0388E3}"/>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EC7D33-C87E-4812-A722-53C5D99272B5}"/>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239E3-501A-4C3C-9BE4-6BFA0D3126B7}"/>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62BF3B-95BB-4188-AAE5-015A0EF3D18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14E5F0F-0124-40D0-A0BF-AE307A0E15F4}"/>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BADC3B1-26C7-4CF1-B29D-4D0DEA3E2633}"/>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0A7DF6E-1132-4A80-9B18-593B1ACD778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F19589-10D8-4A8F-A0B1-F7CE380E3001}"/>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8E6BB32-C4F8-4914-88D3-7DC5E79D023E}"/>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8F046EE-9DBA-4924-A19C-ED8741F5F810}"/>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AABBC44-ABA8-4913-824E-64D344724644}"/>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272B22-1C39-47A0-8551-73666AFBEECC}"/>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CDFF66-464C-4ABF-BB01-00500A3B7517}"/>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079FC88-BD3B-4C04-9B90-0FC93C179217}"/>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1FCAED8-8687-4141-A7C3-0D88ACEDFEC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65038E6-7B32-460F-B804-D6C105FF44C9}"/>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C5DAE85-AD17-454B-AB64-CEFF52FDAB9D}"/>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C603643-2066-4967-AE4B-9DA143843B25}"/>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37E9533-9B07-43E3-B939-7BADC01FEE86}"/>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DCCAAEE-AB2E-4534-893A-3DB109499FB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8BD39A2-970F-4714-AAA6-67EE99A0EAA9}"/>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F4A1387-348B-4E46-9B65-FDF76ED0EF20}"/>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F5DAF27-A54D-442A-93E4-BA7F04EAE379}"/>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Date Placeholder 1">
            <a:extLst>
              <a:ext uri="{FF2B5EF4-FFF2-40B4-BE49-F238E27FC236}">
                <a16:creationId xmlns:a16="http://schemas.microsoft.com/office/drawing/2014/main" id="{D2EA265F-80A1-448D-A6EB-CE8D6F6EC723}"/>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3" name="Footer Placeholder 2">
            <a:extLst>
              <a:ext uri="{FF2B5EF4-FFF2-40B4-BE49-F238E27FC236}">
                <a16:creationId xmlns:a16="http://schemas.microsoft.com/office/drawing/2014/main" id="{4815D00D-89E6-4E7A-9A4D-A8CCEB3BED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2B5AEA-8C38-4776-878C-AB01474D9171}"/>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183100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0" name="Right Triangle 39">
            <a:extLst>
              <a:ext uri="{FF2B5EF4-FFF2-40B4-BE49-F238E27FC236}">
                <a16:creationId xmlns:a16="http://schemas.microsoft.com/office/drawing/2014/main" id="{C4853C57-22BC-4465-8B37-DC06FE5A0003}"/>
              </a:ext>
              <a:ext uri="{C183D7F6-B498-43B3-948B-1728B52AA6E4}">
                <adec:decorative xmlns:adec="http://schemas.microsoft.com/office/drawing/2017/decorative" val="1"/>
              </a:ext>
            </a:extLst>
          </p:cNvPr>
          <p:cNvSpPr/>
          <p:nvPr/>
        </p:nvSpPr>
        <p:spPr>
          <a:xfrm rot="13500000">
            <a:off x="-281092" y="31448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7E67C0A6-48E9-4845-9EBF-EF2A3DFD274F}"/>
              </a:ext>
            </a:extLst>
          </p:cNvPr>
          <p:cNvSpPr>
            <a:spLocks noGrp="1"/>
          </p:cNvSpPr>
          <p:nvPr>
            <p:ph type="title"/>
          </p:nvPr>
        </p:nvSpPr>
        <p:spPr>
          <a:xfrm>
            <a:off x="683587" y="713677"/>
            <a:ext cx="4499914" cy="2996581"/>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A8B542-2084-485C-ABFC-94340B4C7E77}"/>
              </a:ext>
            </a:extLst>
          </p:cNvPr>
          <p:cNvSpPr>
            <a:spLocks noGrp="1"/>
          </p:cNvSpPr>
          <p:nvPr>
            <p:ph idx="1"/>
          </p:nvPr>
        </p:nvSpPr>
        <p:spPr>
          <a:xfrm>
            <a:off x="5698672" y="708102"/>
            <a:ext cx="5656716" cy="54306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647791F-9546-470D-A174-D75285263C2C}"/>
              </a:ext>
            </a:extLst>
          </p:cNvPr>
          <p:cNvSpPr>
            <a:spLocks noGrp="1"/>
          </p:cNvSpPr>
          <p:nvPr>
            <p:ph type="body" sz="half" idx="2"/>
          </p:nvPr>
        </p:nvSpPr>
        <p:spPr>
          <a:xfrm>
            <a:off x="683587" y="3976544"/>
            <a:ext cx="4499914" cy="2162201"/>
          </a:xfrm>
        </p:spPr>
        <p:txBody>
          <a:bodyPr>
            <a:normAutofit/>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lvl="0" indent="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None/>
            </a:pPr>
            <a:r>
              <a:rPr lang="en-US"/>
              <a:t>Click to edit Master text styles</a:t>
            </a:r>
          </a:p>
        </p:txBody>
      </p:sp>
      <p:grpSp>
        <p:nvGrpSpPr>
          <p:cNvPr id="8" name="Group 7">
            <a:extLst>
              <a:ext uri="{FF2B5EF4-FFF2-40B4-BE49-F238E27FC236}">
                <a16:creationId xmlns:a16="http://schemas.microsoft.com/office/drawing/2014/main" id="{0550D594-9D00-4E12-9A7B-8B78EC199482}"/>
              </a:ext>
              <a:ext uri="{C183D7F6-B498-43B3-948B-1728B52AA6E4}">
                <adec:decorative xmlns:adec="http://schemas.microsoft.com/office/drawing/2017/decorative" val="1"/>
              </a:ext>
            </a:extLst>
          </p:cNvPr>
          <p:cNvGrpSpPr/>
          <p:nvPr/>
        </p:nvGrpSpPr>
        <p:grpSpPr>
          <a:xfrm>
            <a:off x="-22827" y="0"/>
            <a:ext cx="12214827" cy="6858000"/>
            <a:chOff x="-6214" y="-1"/>
            <a:chExt cx="12214827" cy="6858000"/>
          </a:xfrm>
        </p:grpSpPr>
        <p:cxnSp>
          <p:nvCxnSpPr>
            <p:cNvPr id="9" name="Straight Connector 8">
              <a:extLst>
                <a:ext uri="{FF2B5EF4-FFF2-40B4-BE49-F238E27FC236}">
                  <a16:creationId xmlns:a16="http://schemas.microsoft.com/office/drawing/2014/main" id="{C5DEA230-2680-47DD-BD49-FDBF4C1105A5}"/>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0BA61D-887F-46F1-B20D-EA4C38D467C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50DFBA-D16D-4AE0-8339-58C4089B94AD}"/>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4AAAA5-CEFC-4C25-91D3-5AE49F720DA5}"/>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D142AD-3FA3-43E4-8A61-61CF1E415684}"/>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C3755A3-93F4-4EC4-9635-7E89E4AF1D3F}"/>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0BFB588-0AB8-4BD8-9272-1CA867726018}"/>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5A6DF3-CF29-4480-A235-EAE88D65A63C}"/>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FF036-365A-4C15-8E15-0D5BBEBCEA58}"/>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85E76FF-4E86-4E42-B67E-B11AAE8D3076}"/>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1A64CEE-7CED-4EB2-A414-6F2D91E824F9}"/>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2C571B-47A6-49EB-A29F-678368BAED9F}"/>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160B109-845C-4119-BB66-9887B3859A7D}"/>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68B7447-FF64-42D9-B3C6-2BDC6F547ED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FFF9B71-8653-450D-AFBE-2140D586FB5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F0B9E5A-C1DA-445C-A911-721DF98DDCDD}"/>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5C9A3DC-A478-4469-9359-34A435689F3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7DE3299-EED7-4771-A270-F6B02941AD65}"/>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434422A-5B59-41DC-8E2A-1A8244580E30}"/>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A176117-0990-434B-A9D9-B4B9043C5447}"/>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7D6425E-C84A-462F-98F8-D0AB4FC3AF88}"/>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F13AB68-7321-4AC2-AC60-0F417877D07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FE275CCE-D06F-49D0-8A47-372C5040330B}"/>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D4B374E-EEBC-4A9C-B3B4-B269EC719857}"/>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D80A7E6-BBEF-4EF1-B14A-29F26BFCF8E6}"/>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7BC013-9B50-459D-8B8D-F756514A478B}"/>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48964C0-675D-4807-B795-4B695A8F8420}"/>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6911512-51A8-4CE7-A043-425C809EB5FB}"/>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3C15D1E-0EDF-4AD7-90C7-3D8D64E645DB}"/>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8265A2D-2A6A-4301-B59F-8BAD98D9A57B}"/>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4907F-2D1D-49D1-882D-119AA5E1183B}"/>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5" name="Date Placeholder 4">
            <a:extLst>
              <a:ext uri="{FF2B5EF4-FFF2-40B4-BE49-F238E27FC236}">
                <a16:creationId xmlns:a16="http://schemas.microsoft.com/office/drawing/2014/main" id="{AF6A2284-37AB-43F5-98B8-8AB49DBFA9F5}"/>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9AD8ABAA-E2F7-4C89-99ED-2C340220DD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52EF12-B2CD-4F3C-9F19-A8691540501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762185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DA6865-0A03-48FA-AD6E-D5BF8FDE9272}"/>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9" name="Straight Connector 8">
              <a:extLst>
                <a:ext uri="{FF2B5EF4-FFF2-40B4-BE49-F238E27FC236}">
                  <a16:creationId xmlns:a16="http://schemas.microsoft.com/office/drawing/2014/main" id="{2277E8EB-0DA2-40E4-AD12-1CCD0D262D0B}"/>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BFE9F8-907A-4FFC-9FDE-2B51D238C40E}"/>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BDDC323-8732-4007-BB81-1BE917E3B2FF}"/>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908FC40-8403-438D-95CA-E4EDC66192A9}"/>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411D218-3FEA-4455-9809-91F029FB55AE}"/>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541390F-BE50-4E4E-9DA2-B5F23F1A93D8}"/>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EB3F094-97B5-48E1-A4DE-8BEED2550283}"/>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4DBB43-CB34-4881-9445-A7FE131D5327}"/>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71F972-027A-47F0-996C-84BFE4574050}"/>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41353D-93C8-43F8-BBDE-7AB6B29EC38C}"/>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F07B24-CBD8-4F09-81EB-504285F8E11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27873BB-1D79-4055-801C-BDA0F9A15136}"/>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008D42B-2F35-497E-A26D-9AF008619D43}"/>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7F57499-C4D9-4B7D-BADA-38462AA3164E}"/>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71F2B9-1FFA-4350-9370-B098459A2324}"/>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8FBAFFC-DC8F-4BB4-B405-E4AAA269AED4}"/>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94FCE64-D7A5-411A-8795-932DD39F9520}"/>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0B4ECFC-FD43-44CF-B7FA-2A8C5651400F}"/>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9DFBC12-1E1D-44DE-9966-BAB05B246636}"/>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9BEF096-361C-478B-81EB-37584119BFEE}"/>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FC81993-CE86-4910-B9CE-B69375BDCEE3}"/>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75613D7-9FB0-4D33-8784-EC059DE019C8}"/>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0AFD9-E849-4F42-99B2-928E6098C29A}"/>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A200B0B-91CD-4D66-ADFC-9585D283103C}"/>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5DB0C45-30CE-4C85-95C6-FFF4977C646A}"/>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DC31604-5F93-436D-A9D2-A48846D4E0DE}"/>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FF1B965-7DE1-4AE3-B28B-DB6847BC52CC}"/>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FD9FB65-4392-4D6A-8ACC-8151F682BFE8}"/>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B40380C-3493-4AFE-BF13-AE68A8D244B4}"/>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CB21DF1-4859-4991-9C10-F8FA68F41013}"/>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54AD212-17DC-4506-AAA0-34A46A0B11C3}"/>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5B556E7-762B-4E18-A961-A4F7A9ECF9D8}"/>
              </a:ext>
            </a:extLst>
          </p:cNvPr>
          <p:cNvSpPr>
            <a:spLocks noGrp="1"/>
          </p:cNvSpPr>
          <p:nvPr>
            <p:ph type="title"/>
          </p:nvPr>
        </p:nvSpPr>
        <p:spPr>
          <a:xfrm>
            <a:off x="683587" y="713677"/>
            <a:ext cx="4434823" cy="3020519"/>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B7118AF-C54D-406D-AABE-AED6576D1281}"/>
              </a:ext>
            </a:extLst>
          </p:cNvPr>
          <p:cNvSpPr>
            <a:spLocks noGrp="1"/>
          </p:cNvSpPr>
          <p:nvPr>
            <p:ph type="pic" idx="1"/>
          </p:nvPr>
        </p:nvSpPr>
        <p:spPr>
          <a:xfrm>
            <a:off x="5698672" y="713677"/>
            <a:ext cx="5304977" cy="543064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0" name="Right Triangle 39">
            <a:extLst>
              <a:ext uri="{FF2B5EF4-FFF2-40B4-BE49-F238E27FC236}">
                <a16:creationId xmlns:a16="http://schemas.microsoft.com/office/drawing/2014/main" id="{205CDEB9-8DED-4711-8140-4C943FC2CDA0}"/>
              </a:ext>
              <a:ext uri="{C183D7F6-B498-43B3-948B-1728B52AA6E4}">
                <adec:decorative xmlns:adec="http://schemas.microsoft.com/office/drawing/2017/decorative" val="1"/>
              </a:ext>
            </a:extLst>
          </p:cNvPr>
          <p:cNvSpPr/>
          <p:nvPr/>
        </p:nvSpPr>
        <p:spPr>
          <a:xfrm rot="13500000">
            <a:off x="-281093" y="3143304"/>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 Placeholder 3">
            <a:extLst>
              <a:ext uri="{FF2B5EF4-FFF2-40B4-BE49-F238E27FC236}">
                <a16:creationId xmlns:a16="http://schemas.microsoft.com/office/drawing/2014/main" id="{02E13C3F-6360-4760-9477-C3831A6E26EF}"/>
              </a:ext>
            </a:extLst>
          </p:cNvPr>
          <p:cNvSpPr>
            <a:spLocks noGrp="1"/>
          </p:cNvSpPr>
          <p:nvPr>
            <p:ph type="body" sz="half" idx="2"/>
          </p:nvPr>
        </p:nvSpPr>
        <p:spPr>
          <a:xfrm>
            <a:off x="683587" y="3970330"/>
            <a:ext cx="4434823" cy="2173992"/>
          </a:xfrm>
        </p:spPr>
        <p:txBody>
          <a:bodyPr/>
          <a:lstStyle>
            <a:lvl1pPr marL="0" indent="0">
              <a:buNone/>
              <a:defRPr lang="en-US" sz="2400" b="0" i="1" kern="1200" smtClean="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192D3B-60EE-4FC5-9ED7-4445300844CA}"/>
              </a:ext>
            </a:extLst>
          </p:cNvPr>
          <p:cNvSpPr>
            <a:spLocks noGrp="1"/>
          </p:cNvSpPr>
          <p:nvPr>
            <p:ph type="dt" sz="half" idx="10"/>
          </p:nvPr>
        </p:nvSpPr>
        <p:spPr/>
        <p:txBody>
          <a:bodyPr/>
          <a:lstStyle/>
          <a:p>
            <a:fld id="{8F72BA41-EC5B-4197-BCC8-0FD2E523CD7A}" type="datetimeFigureOut">
              <a:rPr lang="en-US" smtClean="0"/>
              <a:t>10/6/23</a:t>
            </a:fld>
            <a:endParaRPr lang="en-US"/>
          </a:p>
        </p:txBody>
      </p:sp>
      <p:sp>
        <p:nvSpPr>
          <p:cNvPr id="6" name="Footer Placeholder 5">
            <a:extLst>
              <a:ext uri="{FF2B5EF4-FFF2-40B4-BE49-F238E27FC236}">
                <a16:creationId xmlns:a16="http://schemas.microsoft.com/office/drawing/2014/main" id="{5BCF831E-9B19-4936-8BC9-F62A9B118B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71E1D1-F7A2-40D0-91DA-07468A9651E7}"/>
              </a:ext>
            </a:extLst>
          </p:cNvPr>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158903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BDF0D99C-5D42-41C6-A50C-C4E2D6B2A36E}"/>
              </a:ext>
              <a:ext uri="{C183D7F6-B498-43B3-948B-1728B52AA6E4}">
                <adec:decorative xmlns:adec="http://schemas.microsoft.com/office/drawing/2017/decorative" val="1"/>
              </a:ext>
            </a:extLst>
          </p:cNvPr>
          <p:cNvGrpSpPr/>
          <p:nvPr/>
        </p:nvGrpSpPr>
        <p:grpSpPr>
          <a:xfrm>
            <a:off x="-6214" y="-1"/>
            <a:ext cx="12214827" cy="6858000"/>
            <a:chOff x="-6214" y="-1"/>
            <a:chExt cx="12214827" cy="6858000"/>
          </a:xfrm>
        </p:grpSpPr>
        <p:cxnSp>
          <p:nvCxnSpPr>
            <p:cNvPr id="40" name="Straight Connector 39">
              <a:extLst>
                <a:ext uri="{FF2B5EF4-FFF2-40B4-BE49-F238E27FC236}">
                  <a16:creationId xmlns:a16="http://schemas.microsoft.com/office/drawing/2014/main" id="{5F28962D-50BA-43F8-8863-28ECE711D3FC}"/>
                </a:ext>
              </a:extLst>
            </p:cNvPr>
            <p:cNvCxnSpPr>
              <a:cxnSpLocks/>
            </p:cNvCxnSpPr>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80F5939-D4E0-46FD-9A5A-5D648E381092}"/>
                </a:ext>
              </a:extLst>
            </p:cNvPr>
            <p:cNvCxnSpPr>
              <a:cxnSpLocks/>
            </p:cNvCxnSpPr>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33D331-78CB-40A1-B167-8185EC5D707B}"/>
                </a:ext>
              </a:extLst>
            </p:cNvPr>
            <p:cNvCxnSpPr>
              <a:cxnSpLocks/>
            </p:cNvCxnSpPr>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C512E4B1-E78E-49E7-AA36-374CC1B084E4}"/>
                </a:ext>
              </a:extLst>
            </p:cNvPr>
            <p:cNvCxnSpPr>
              <a:cxnSpLocks/>
            </p:cNvCxnSpPr>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D46340-CBFC-490F-B44E-7AA8FBF58B05}"/>
                </a:ext>
              </a:extLst>
            </p:cNvPr>
            <p:cNvCxnSpPr>
              <a:cxnSpLocks/>
            </p:cNvCxnSpPr>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575C26C-3EBD-4AA9-BA4D-2561E295D65D}"/>
                </a:ext>
              </a:extLst>
            </p:cNvPr>
            <p:cNvCxnSpPr>
              <a:cxnSpLocks/>
            </p:cNvCxnSpPr>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35DB6BE-E065-4559-BF5C-36B56B379040}"/>
                </a:ext>
              </a:extLst>
            </p:cNvPr>
            <p:cNvCxnSpPr>
              <a:cxnSpLocks/>
            </p:cNvCxnSpPr>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DA54272-CD9D-4F68-BBAB-4F0C0C3EC635}"/>
                </a:ext>
              </a:extLst>
            </p:cNvPr>
            <p:cNvCxnSpPr>
              <a:cxnSpLocks/>
            </p:cNvCxnSpPr>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002CE8F-9256-4F2C-B474-58873717119E}"/>
                </a:ext>
              </a:extLst>
            </p:cNvPr>
            <p:cNvCxnSpPr>
              <a:cxnSpLocks/>
            </p:cNvCxnSpPr>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9C9DE9F-4252-401D-913E-B74C9E326F98}"/>
                </a:ext>
              </a:extLst>
            </p:cNvPr>
            <p:cNvCxnSpPr>
              <a:cxnSpLocks/>
            </p:cNvCxnSpPr>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FE4E69B-534F-4A80-9E1C-798BEE1B0795}"/>
                </a:ext>
              </a:extLst>
            </p:cNvPr>
            <p:cNvCxnSpPr>
              <a:cxnSpLocks/>
            </p:cNvCxnSpPr>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7564E1C-009C-4832-AE8D-E98286693F0C}"/>
                </a:ext>
              </a:extLst>
            </p:cNvPr>
            <p:cNvCxnSpPr>
              <a:cxnSpLocks/>
            </p:cNvCxnSpPr>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4305DF1C-5801-43F2-A8B9-5351369418C0}"/>
                </a:ext>
              </a:extLst>
            </p:cNvPr>
            <p:cNvCxnSpPr>
              <a:cxnSpLocks/>
            </p:cNvCxnSpPr>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6E71C8-0783-4E17-9B34-F51231DD2954}"/>
                </a:ext>
              </a:extLst>
            </p:cNvPr>
            <p:cNvCxnSpPr>
              <a:cxnSpLocks/>
            </p:cNvCxnSpPr>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D908F17-2A89-4B0A-A2EA-692390969FE0}"/>
                </a:ext>
              </a:extLst>
            </p:cNvPr>
            <p:cNvCxnSpPr>
              <a:cxnSpLocks/>
            </p:cNvCxnSpPr>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BE22751-380F-44F9-BEED-0A553CF87BE5}"/>
                </a:ext>
              </a:extLst>
            </p:cNvPr>
            <p:cNvCxnSpPr>
              <a:cxnSpLocks/>
            </p:cNvCxnSpPr>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7B27910-846F-4E4E-B588-F5B2E026FE96}"/>
                </a:ext>
              </a:extLst>
            </p:cNvPr>
            <p:cNvCxnSpPr>
              <a:cxnSpLocks/>
            </p:cNvCxnSpPr>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E0501E-134E-46D7-984F-3A382B0BB29B}"/>
                </a:ext>
              </a:extLst>
            </p:cNvPr>
            <p:cNvCxnSpPr>
              <a:cxnSpLocks/>
            </p:cNvCxnSpPr>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0A83974-CBD7-4A69-9D84-2D3BBDE027A5}"/>
                </a:ext>
              </a:extLst>
            </p:cNvPr>
            <p:cNvCxnSpPr>
              <a:cxnSpLocks/>
            </p:cNvCxnSpPr>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503E931-00D4-4B0C-BC69-49FE5C766518}"/>
                </a:ext>
              </a:extLst>
            </p:cNvPr>
            <p:cNvCxnSpPr>
              <a:cxnSpLocks/>
            </p:cNvCxnSpPr>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7732A30-BE2F-4D71-BC37-60F7B44591B9}"/>
                </a:ext>
              </a:extLst>
            </p:cNvPr>
            <p:cNvCxnSpPr>
              <a:cxnSpLocks/>
            </p:cNvCxnSpPr>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C8EB840-DE7D-4E67-989C-F4D8F50E15BD}"/>
                </a:ext>
              </a:extLst>
            </p:cNvPr>
            <p:cNvCxnSpPr>
              <a:cxnSpLocks/>
            </p:cNvCxnSpPr>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05D2CC2-53CC-487E-A72E-42B1E9B18460}"/>
                </a:ext>
              </a:extLst>
            </p:cNvPr>
            <p:cNvCxnSpPr>
              <a:cxnSpLocks/>
            </p:cNvCxnSpPr>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3A12D6B-1D60-4F26-8FB9-74AD5B070BDF}"/>
                </a:ext>
              </a:extLst>
            </p:cNvPr>
            <p:cNvCxnSpPr>
              <a:cxnSpLocks/>
            </p:cNvCxnSpPr>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1895D00-2D63-443C-95A8-5EB6E5EECBFF}"/>
                </a:ext>
              </a:extLst>
            </p:cNvPr>
            <p:cNvCxnSpPr>
              <a:cxnSpLocks/>
            </p:cNvCxnSpPr>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6AC50652-2A56-4382-95D0-971644EE0FA9}"/>
                </a:ext>
              </a:extLst>
            </p:cNvPr>
            <p:cNvCxnSpPr>
              <a:cxnSpLocks/>
            </p:cNvCxnSpPr>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DA50A374-8880-482D-B54F-F74E0D7BE187}"/>
                </a:ext>
              </a:extLst>
            </p:cNvPr>
            <p:cNvCxnSpPr>
              <a:cxnSpLocks/>
            </p:cNvCxnSpPr>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C66364D8-CCC7-4AAF-94BC-766EC160D99E}"/>
                </a:ext>
              </a:extLst>
            </p:cNvPr>
            <p:cNvCxnSpPr>
              <a:cxnSpLocks/>
            </p:cNvCxnSpPr>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A0DC409-26E2-4453-89FD-745EA849BE7F}"/>
                </a:ext>
              </a:extLst>
            </p:cNvPr>
            <p:cNvCxnSpPr>
              <a:cxnSpLocks/>
            </p:cNvCxnSpPr>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39ED039-D66C-4A5E-AA35-E7A5FA2E64C2}"/>
                </a:ext>
              </a:extLst>
            </p:cNvPr>
            <p:cNvCxnSpPr>
              <a:cxnSpLocks/>
            </p:cNvCxnSpPr>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2C13DC-161E-49CF-96B5-5383AA052AB7}"/>
                </a:ext>
              </a:extLst>
            </p:cNvPr>
            <p:cNvCxnSpPr>
              <a:cxnSpLocks/>
            </p:cNvCxnSpPr>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5103067-48DA-458C-99F6-9921C19A802A}"/>
              </a:ext>
            </a:extLst>
          </p:cNvPr>
          <p:cNvSpPr>
            <a:spLocks noGrp="1"/>
          </p:cNvSpPr>
          <p:nvPr>
            <p:ph type="title"/>
          </p:nvPr>
        </p:nvSpPr>
        <p:spPr>
          <a:xfrm>
            <a:off x="691079" y="725951"/>
            <a:ext cx="10325000" cy="14424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BCB86862-507E-4F73-890F-3B77BCFA3FA2}"/>
              </a:ext>
            </a:extLst>
          </p:cNvPr>
          <p:cNvSpPr>
            <a:spLocks noGrp="1"/>
          </p:cNvSpPr>
          <p:nvPr>
            <p:ph type="body" idx="1"/>
          </p:nvPr>
        </p:nvSpPr>
        <p:spPr>
          <a:xfrm>
            <a:off x="691079" y="2340131"/>
            <a:ext cx="10325000" cy="35644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FBC0BB-AF05-4753-9159-41A16FBFC3B4}"/>
              </a:ext>
            </a:extLst>
          </p:cNvPr>
          <p:cNvSpPr>
            <a:spLocks noGrp="1"/>
          </p:cNvSpPr>
          <p:nvPr>
            <p:ph type="dt" sz="half" idx="2"/>
          </p:nvPr>
        </p:nvSpPr>
        <p:spPr>
          <a:xfrm>
            <a:off x="683587" y="6215870"/>
            <a:ext cx="3843779" cy="417126"/>
          </a:xfrm>
          <a:prstGeom prst="rect">
            <a:avLst/>
          </a:prstGeom>
        </p:spPr>
        <p:txBody>
          <a:bodyPr vert="horz" lIns="91440" tIns="45720" rIns="91440" bIns="45720" rtlCol="0" anchor="ctr"/>
          <a:lstStyle>
            <a:lvl1pPr algn="l">
              <a:defRPr sz="900">
                <a:solidFill>
                  <a:schemeClr val="tx1">
                    <a:tint val="75000"/>
                  </a:schemeClr>
                </a:solidFill>
              </a:defRPr>
            </a:lvl1pPr>
          </a:lstStyle>
          <a:p>
            <a:fld id="{8F72BA41-EC5B-4197-BCC8-0FD2E523CD7A}" type="datetimeFigureOut">
              <a:rPr lang="en-US" smtClean="0"/>
              <a:pPr/>
              <a:t>10/6/23</a:t>
            </a:fld>
            <a:endParaRPr lang="en-US" dirty="0"/>
          </a:p>
        </p:txBody>
      </p:sp>
      <p:sp>
        <p:nvSpPr>
          <p:cNvPr id="5" name="Footer Placeholder 4">
            <a:extLst>
              <a:ext uri="{FF2B5EF4-FFF2-40B4-BE49-F238E27FC236}">
                <a16:creationId xmlns:a16="http://schemas.microsoft.com/office/drawing/2014/main" id="{28362F82-EA1A-4B02-8A64-3B44C0D9DAC6}"/>
              </a:ext>
            </a:extLst>
          </p:cNvPr>
          <p:cNvSpPr>
            <a:spLocks noGrp="1"/>
          </p:cNvSpPr>
          <p:nvPr>
            <p:ph type="ftr" sz="quarter" idx="3"/>
          </p:nvPr>
        </p:nvSpPr>
        <p:spPr>
          <a:xfrm>
            <a:off x="691078" y="236364"/>
            <a:ext cx="4114800" cy="417126"/>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9C5EF32-1CA9-4CDA-8182-2FB0C30A0F6F}"/>
              </a:ext>
            </a:extLst>
          </p:cNvPr>
          <p:cNvSpPr>
            <a:spLocks noGrp="1"/>
          </p:cNvSpPr>
          <p:nvPr>
            <p:ph type="sldNum" sz="quarter" idx="4"/>
          </p:nvPr>
        </p:nvSpPr>
        <p:spPr>
          <a:xfrm>
            <a:off x="11003649" y="6215870"/>
            <a:ext cx="979151" cy="417126"/>
          </a:xfrm>
          <a:prstGeom prst="rect">
            <a:avLst/>
          </a:prstGeom>
        </p:spPr>
        <p:txBody>
          <a:bodyPr vert="horz" lIns="91440" tIns="45720" rIns="91440" bIns="45720" rtlCol="0" anchor="ctr"/>
          <a:lstStyle>
            <a:lvl1pPr algn="ctr">
              <a:defRPr sz="900">
                <a:solidFill>
                  <a:schemeClr val="tx1">
                    <a:tint val="75000"/>
                  </a:schemeClr>
                </a:solidFill>
              </a:defRPr>
            </a:lvl1pPr>
          </a:lstStyle>
          <a:p>
            <a:fld id="{BE15108C-154A-4A5A-9C05-91A49A422BA7}" type="slidenum">
              <a:rPr lang="en-US" smtClean="0"/>
              <a:pPr/>
              <a:t>‹#›</a:t>
            </a:fld>
            <a:endParaRPr lang="en-US" dirty="0"/>
          </a:p>
        </p:txBody>
      </p:sp>
      <p:sp>
        <p:nvSpPr>
          <p:cNvPr id="7" name="Right Triangle 6">
            <a:extLst>
              <a:ext uri="{FF2B5EF4-FFF2-40B4-BE49-F238E27FC236}">
                <a16:creationId xmlns:a16="http://schemas.microsoft.com/office/drawing/2014/main" id="{63BAC6E0-ADAC-40FB-AF53-88FA5F83738C}"/>
              </a:ext>
              <a:ext uri="{C183D7F6-B498-43B3-948B-1728B52AA6E4}">
                <adec:decorative xmlns:adec="http://schemas.microsoft.com/office/drawing/2017/decorative" val="1"/>
              </a:ext>
            </a:extLst>
          </p:cNvPr>
          <p:cNvSpPr/>
          <p:nvPr/>
        </p:nvSpPr>
        <p:spPr>
          <a:xfrm rot="13500000">
            <a:off x="-281094" y="1516214"/>
            <a:ext cx="568289" cy="568289"/>
          </a:xfrm>
          <a:prstGeom prst="rtTriangle">
            <a:avLst/>
          </a:prstGeom>
          <a:solidFill>
            <a:schemeClr val="accent3">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0833132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1"/>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1"/>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1"/>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1"/>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64fi-1-oDrY?feature=oembed" TargetMode="Externa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A model of a mountain with buildings and a river&#10;&#10;Description automatically generated">
            <a:extLst>
              <a:ext uri="{FF2B5EF4-FFF2-40B4-BE49-F238E27FC236}">
                <a16:creationId xmlns:a16="http://schemas.microsoft.com/office/drawing/2014/main" id="{5539433F-F5B3-2316-8289-12C165AA51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203" t="-171" r="4592" b="85"/>
          <a:stretch/>
        </p:blipFill>
        <p:spPr>
          <a:xfrm>
            <a:off x="-6883" y="705141"/>
            <a:ext cx="12199396" cy="4880253"/>
          </a:xfrm>
          <a:prstGeom prst="rect">
            <a:avLst/>
          </a:prstGeom>
        </p:spPr>
      </p:pic>
      <p:sp>
        <p:nvSpPr>
          <p:cNvPr id="8" name="Title 1">
            <a:extLst>
              <a:ext uri="{FF2B5EF4-FFF2-40B4-BE49-F238E27FC236}">
                <a16:creationId xmlns:a16="http://schemas.microsoft.com/office/drawing/2014/main" id="{EC3163A3-9ABC-602B-DE90-8F54A2E8D09D}"/>
              </a:ext>
            </a:extLst>
          </p:cNvPr>
          <p:cNvSpPr txBox="1">
            <a:spLocks/>
          </p:cNvSpPr>
          <p:nvPr/>
        </p:nvSpPr>
        <p:spPr>
          <a:xfrm>
            <a:off x="-3949" y="5585393"/>
            <a:ext cx="12195949" cy="1271727"/>
          </a:xfrm>
          <a:prstGeom prst="rect">
            <a:avLst/>
          </a:prstGeom>
          <a:solidFill>
            <a:srgbClr val="008388"/>
          </a:solidFill>
        </p:spPr>
        <p:txBody>
          <a:bodyPr vert="horz" lIns="91440" tIns="45720" rIns="91440" bIns="45720" rtlCol="0" anchor="ctr">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1800" b="1" dirty="0">
                <a:solidFill>
                  <a:srgbClr val="FFFFFF"/>
                </a:solidFill>
                <a:latin typeface="Bahnschrift SemiLight"/>
                <a:ea typeface="Cambria"/>
              </a:rPr>
              <a:t>CASE STUDY</a:t>
            </a:r>
            <a:endParaRPr lang="en-US" sz="1800" dirty="0">
              <a:solidFill>
                <a:srgbClr val="FFFFFF"/>
              </a:solidFill>
              <a:latin typeface="Bahnschrift SemiLight"/>
              <a:ea typeface="Cambria"/>
            </a:endParaRPr>
          </a:p>
          <a:p>
            <a:pPr>
              <a:lnSpc>
                <a:spcPct val="100000"/>
              </a:lnSpc>
            </a:pPr>
            <a:r>
              <a:rPr lang="en-US" b="1" dirty="0">
                <a:solidFill>
                  <a:srgbClr val="FFFFFF"/>
                </a:solidFill>
                <a:latin typeface="Cambria"/>
                <a:ea typeface="Cambria"/>
              </a:rPr>
              <a:t>Arctic</a:t>
            </a:r>
            <a:endParaRPr lang="en-US" dirty="0"/>
          </a:p>
        </p:txBody>
      </p:sp>
      <p:sp>
        <p:nvSpPr>
          <p:cNvPr id="2" name="Title 1"/>
          <p:cNvSpPr>
            <a:spLocks noGrp="1"/>
          </p:cNvSpPr>
          <p:nvPr>
            <p:ph type="ctrTitle"/>
          </p:nvPr>
        </p:nvSpPr>
        <p:spPr>
          <a:xfrm>
            <a:off x="354" y="847286"/>
            <a:ext cx="12191646" cy="617603"/>
          </a:xfrm>
          <a:noFill/>
        </p:spPr>
        <p:txBody>
          <a:bodyPr vert="horz" lIns="91440" tIns="45720" rIns="91440" bIns="45720" rtlCol="0" anchor="ctr">
            <a:normAutofit fontScale="90000"/>
          </a:bodyPr>
          <a:lstStyle/>
          <a:p>
            <a:pPr algn="ctr">
              <a:lnSpc>
                <a:spcPct val="100000"/>
              </a:lnSpc>
            </a:pPr>
            <a:r>
              <a:rPr lang="en-US" sz="4000" b="1" dirty="0">
                <a:solidFill>
                  <a:srgbClr val="008388"/>
                </a:solidFill>
                <a:latin typeface="Cambria"/>
                <a:ea typeface="Cambria"/>
              </a:rPr>
              <a:t>Cold Environments</a:t>
            </a:r>
            <a:endParaRPr lang="en-US" dirty="0">
              <a:solidFill>
                <a:srgbClr val="008388"/>
              </a:solidFill>
              <a:cs typeface="Calibri Light"/>
            </a:endParaRPr>
          </a:p>
        </p:txBody>
      </p:sp>
      <p:sp>
        <p:nvSpPr>
          <p:cNvPr id="6" name="Title 1">
            <a:extLst>
              <a:ext uri="{FF2B5EF4-FFF2-40B4-BE49-F238E27FC236}">
                <a16:creationId xmlns:a16="http://schemas.microsoft.com/office/drawing/2014/main" id="{18A0072F-9425-D12F-5AAC-6631BB077D05}"/>
              </a:ext>
            </a:extLst>
          </p:cNvPr>
          <p:cNvSpPr txBox="1">
            <a:spLocks/>
          </p:cNvSpPr>
          <p:nvPr/>
        </p:nvSpPr>
        <p:spPr>
          <a:xfrm>
            <a:off x="0" y="-881"/>
            <a:ext cx="12192000" cy="759748"/>
          </a:xfrm>
          <a:prstGeom prst="rect">
            <a:avLst/>
          </a:prstGeom>
          <a:solidFill>
            <a:srgbClr val="343F65"/>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2000" b="1" dirty="0">
                <a:solidFill>
                  <a:schemeClr val="bg1"/>
                </a:solidFill>
                <a:latin typeface="Cambria"/>
                <a:ea typeface="Cambria"/>
              </a:rPr>
              <a:t>Environment &amp; Empire</a:t>
            </a:r>
          </a:p>
          <a:p>
            <a:pPr>
              <a:lnSpc>
                <a:spcPct val="100000"/>
              </a:lnSpc>
            </a:pPr>
            <a:r>
              <a:rPr lang="en-US" sz="1400" dirty="0">
                <a:solidFill>
                  <a:srgbClr val="9AA5CB"/>
                </a:solidFill>
                <a:latin typeface="Bahnschrift"/>
                <a:ea typeface="+mj-lt"/>
                <a:cs typeface="+mj-lt"/>
              </a:rPr>
              <a:t>A-Level Geography</a:t>
            </a:r>
            <a:endParaRPr lang="en-US" sz="1400" dirty="0">
              <a:solidFill>
                <a:srgbClr val="9AA5CB"/>
              </a:solidFill>
              <a:latin typeface="Bahnschrift"/>
            </a:endParaRPr>
          </a:p>
        </p:txBody>
      </p:sp>
    </p:spTree>
    <p:extLst>
      <p:ext uri="{BB962C8B-B14F-4D97-AF65-F5344CB8AC3E}">
        <p14:creationId xmlns:p14="http://schemas.microsoft.com/office/powerpoint/2010/main" val="131096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782219" cy="3625990"/>
          </a:xfrm>
        </p:spPr>
        <p:txBody>
          <a:bodyPr>
            <a:noAutofit/>
          </a:bodyPr>
          <a:lstStyle/>
          <a:p>
            <a:pPr lvl="0">
              <a:spcBef>
                <a:spcPts val="0"/>
              </a:spcBef>
            </a:pPr>
            <a:r>
              <a:rPr lang="en-GB" sz="2200" kern="100" dirty="0">
                <a:ea typeface="Times New Roman" panose="02020603050405020304" pitchFamily="18" charset="0"/>
                <a:cs typeface="Arial" panose="020B0604020202020204" pitchFamily="34" charset="0"/>
              </a:rPr>
              <a:t>Born into a </a:t>
            </a:r>
            <a:r>
              <a:rPr lang="en-GB" sz="2200" b="1" kern="100" dirty="0">
                <a:ea typeface="Times New Roman" panose="02020603050405020304" pitchFamily="18" charset="0"/>
                <a:cs typeface="Arial" panose="020B0604020202020204" pitchFamily="34" charset="0"/>
              </a:rPr>
              <a:t>Canadian Inuit </a:t>
            </a:r>
            <a:r>
              <a:rPr lang="en-GB" sz="2200" kern="100" dirty="0">
                <a:ea typeface="Times New Roman" panose="02020603050405020304" pitchFamily="18" charset="0"/>
                <a:cs typeface="Arial" panose="020B0604020202020204" pitchFamily="34" charset="0"/>
              </a:rPr>
              <a:t>family in 1953.</a:t>
            </a:r>
          </a:p>
          <a:p>
            <a:pPr>
              <a:spcBef>
                <a:spcPts val="0"/>
              </a:spcBef>
            </a:pPr>
            <a:r>
              <a:rPr lang="en-GB" sz="2200" kern="100" dirty="0">
                <a:ea typeface="Times New Roman" panose="02020603050405020304" pitchFamily="18" charset="0"/>
                <a:cs typeface="Arial" panose="020B0604020202020204" pitchFamily="34" charset="0"/>
              </a:rPr>
              <a:t>Studied at </a:t>
            </a:r>
            <a:r>
              <a:rPr lang="en-GB" sz="2200" b="1" kern="100" dirty="0">
                <a:ea typeface="Times New Roman" panose="02020603050405020304" pitchFamily="18" charset="0"/>
                <a:cs typeface="Arial" panose="020B0604020202020204" pitchFamily="34" charset="0"/>
              </a:rPr>
              <a:t>McGill University</a:t>
            </a:r>
            <a:r>
              <a:rPr lang="en-GB" sz="2200" kern="100" dirty="0">
                <a:ea typeface="Times New Roman" panose="02020603050405020304" pitchFamily="18" charset="0"/>
                <a:cs typeface="Arial" panose="020B0604020202020204" pitchFamily="34" charset="0"/>
              </a:rPr>
              <a:t>, Canada in 1970s.</a:t>
            </a:r>
          </a:p>
          <a:p>
            <a:pPr>
              <a:spcBef>
                <a:spcPts val="0"/>
              </a:spcBef>
            </a:pPr>
            <a:r>
              <a:rPr lang="en-GB" sz="2200" kern="100" dirty="0">
                <a:ea typeface="Times New Roman" panose="02020603050405020304" pitchFamily="18" charset="0"/>
                <a:cs typeface="Arial" panose="020B0604020202020204" pitchFamily="34" charset="0"/>
              </a:rPr>
              <a:t>Elected as </a:t>
            </a:r>
            <a:r>
              <a:rPr lang="en-GB" sz="2200" b="1" kern="100" dirty="0">
                <a:ea typeface="Times New Roman" panose="02020603050405020304" pitchFamily="18" charset="0"/>
                <a:cs typeface="Arial" panose="020B0604020202020204" pitchFamily="34" charset="0"/>
              </a:rPr>
              <a:t>President of the Inuit Circumpolar Council </a:t>
            </a:r>
            <a:r>
              <a:rPr lang="en-GB" sz="2200" kern="100" dirty="0">
                <a:ea typeface="Times New Roman" panose="02020603050405020304" pitchFamily="18" charset="0"/>
                <a:cs typeface="Arial" panose="020B0604020202020204" pitchFamily="34" charset="0"/>
              </a:rPr>
              <a:t>in 1995.</a:t>
            </a:r>
          </a:p>
          <a:p>
            <a:pPr lvl="0">
              <a:spcBef>
                <a:spcPts val="0"/>
              </a:spcBef>
            </a:pPr>
            <a:r>
              <a:rPr lang="en-GB" sz="2200" kern="100" dirty="0">
                <a:ea typeface="Times New Roman" panose="02020603050405020304" pitchFamily="18" charset="0"/>
                <a:cs typeface="Arial" panose="020B0604020202020204" pitchFamily="34" charset="0"/>
              </a:rPr>
              <a:t>Campaigns for </a:t>
            </a:r>
            <a:r>
              <a:rPr lang="en-GB" sz="2200" b="1" kern="100" dirty="0">
                <a:ea typeface="Times New Roman" panose="02020603050405020304" pitchFamily="18" charset="0"/>
                <a:cs typeface="Arial" panose="020B0604020202020204" pitchFamily="34" charset="0"/>
              </a:rPr>
              <a:t>legal and scientific action on climate change </a:t>
            </a:r>
            <a:r>
              <a:rPr lang="en-GB" sz="2200" kern="100" dirty="0">
                <a:ea typeface="Times New Roman" panose="02020603050405020304" pitchFamily="18" charset="0"/>
                <a:cs typeface="Arial" panose="020B0604020202020204" pitchFamily="34" charset="0"/>
              </a:rPr>
              <a:t>in the Arctic.</a:t>
            </a:r>
          </a:p>
          <a:p>
            <a:pPr lvl="0">
              <a:spcBef>
                <a:spcPts val="0"/>
              </a:spcBef>
            </a:pPr>
            <a:r>
              <a:rPr lang="en-GB" sz="2200" kern="100" dirty="0">
                <a:effectLst/>
                <a:ea typeface="Times New Roman" panose="02020603050405020304" pitchFamily="18" charset="0"/>
                <a:cs typeface="Arial" panose="020B0604020202020204" pitchFamily="34" charset="0"/>
              </a:rPr>
              <a:t>Published influential book </a:t>
            </a:r>
            <a:r>
              <a:rPr lang="en-GB" sz="2200" b="1" i="1" kern="100" dirty="0">
                <a:effectLst/>
                <a:ea typeface="Times New Roman" panose="02020603050405020304" pitchFamily="18" charset="0"/>
                <a:cs typeface="Arial" panose="020B0604020202020204" pitchFamily="34" charset="0"/>
              </a:rPr>
              <a:t>The Right to Be Cold</a:t>
            </a:r>
            <a:r>
              <a:rPr lang="en-GB" sz="2200" kern="100" dirty="0">
                <a:effectLst/>
                <a:ea typeface="Times New Roman" panose="02020603050405020304" pitchFamily="18" charset="0"/>
                <a:cs typeface="Arial" panose="020B0604020202020204" pitchFamily="34" charset="0"/>
              </a:rPr>
              <a:t> </a:t>
            </a:r>
            <a:r>
              <a:rPr lang="en-GB" sz="2200" kern="100" dirty="0">
                <a:ea typeface="Times New Roman" panose="02020603050405020304" pitchFamily="18" charset="0"/>
                <a:cs typeface="Arial" panose="020B0604020202020204" pitchFamily="34" charset="0"/>
              </a:rPr>
              <a:t>in 2015.</a:t>
            </a:r>
            <a:endParaRPr lang="en-GB" sz="2200" kern="100" dirty="0">
              <a:effectLst/>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4298" cy="629912"/>
          </a:xfrm>
        </p:spPr>
        <p:txBody>
          <a:bodyPr anchor="ctr">
            <a:noAutofit/>
          </a:bodyPr>
          <a:lstStyle/>
          <a:p>
            <a:pPr algn="ctr"/>
            <a:r>
              <a:rPr lang="en-GB" sz="3000" b="1" dirty="0"/>
              <a:t>Sheila Watt-Cloutier</a:t>
            </a:r>
            <a:endParaRPr lang="en-GB" sz="2500" b="1" dirty="0"/>
          </a:p>
        </p:txBody>
      </p:sp>
    </p:spTree>
    <p:extLst>
      <p:ext uri="{BB962C8B-B14F-4D97-AF65-F5344CB8AC3E}">
        <p14:creationId xmlns:p14="http://schemas.microsoft.com/office/powerpoint/2010/main" val="3062826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4" name="Group 93">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95" name="Straight Connector 94">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127" name="Right Triangle 126">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368445" y="929356"/>
            <a:ext cx="5194430" cy="575381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dirty="0">
                <a:solidFill>
                  <a:schemeClr val="tx1"/>
                </a:solidFill>
              </a:rPr>
              <a:t>The Arctic is a </a:t>
            </a:r>
            <a:r>
              <a:rPr lang="en-US" sz="2200" b="1" dirty="0">
                <a:solidFill>
                  <a:schemeClr val="tx1"/>
                </a:solidFill>
              </a:rPr>
              <a:t>polar region </a:t>
            </a:r>
            <a:r>
              <a:rPr lang="en-US" sz="2200" dirty="0">
                <a:solidFill>
                  <a:schemeClr val="tx1"/>
                </a:solidFill>
              </a:rPr>
              <a:t>at the north of the Earth</a:t>
            </a:r>
          </a:p>
          <a:p>
            <a:pPr>
              <a:lnSpc>
                <a:spcPct val="100000"/>
              </a:lnSpc>
            </a:pPr>
            <a:r>
              <a:rPr lang="en-US" sz="2200" dirty="0">
                <a:solidFill>
                  <a:schemeClr val="tx1"/>
                </a:solidFill>
              </a:rPr>
              <a:t>It includes </a:t>
            </a:r>
            <a:r>
              <a:rPr lang="en-US" sz="2200" b="1" dirty="0">
                <a:solidFill>
                  <a:schemeClr val="tx1"/>
                </a:solidFill>
              </a:rPr>
              <a:t>territory</a:t>
            </a:r>
            <a:r>
              <a:rPr lang="en-US" sz="2200" dirty="0">
                <a:solidFill>
                  <a:schemeClr val="tx1"/>
                </a:solidFill>
              </a:rPr>
              <a:t> that is part of the following countries:</a:t>
            </a:r>
          </a:p>
          <a:p>
            <a:pPr lvl="1">
              <a:lnSpc>
                <a:spcPct val="100000"/>
              </a:lnSpc>
            </a:pPr>
            <a:r>
              <a:rPr lang="en-US" sz="2200" dirty="0">
                <a:solidFill>
                  <a:schemeClr val="tx1"/>
                </a:solidFill>
              </a:rPr>
              <a:t>United States, Canada, Denmark, Sweden, Iceland, Finland, Norway, and Russia</a:t>
            </a:r>
          </a:p>
          <a:p>
            <a:pPr>
              <a:lnSpc>
                <a:spcPct val="100000"/>
              </a:lnSpc>
            </a:pPr>
            <a:r>
              <a:rPr lang="en-US" sz="2200" dirty="0">
                <a:solidFill>
                  <a:schemeClr val="tx1"/>
                </a:solidFill>
              </a:rPr>
              <a:t>The Arctic is a </a:t>
            </a:r>
            <a:r>
              <a:rPr lang="en-US" sz="2200" b="1" dirty="0">
                <a:solidFill>
                  <a:schemeClr val="tx1"/>
                </a:solidFill>
              </a:rPr>
              <a:t>cold environment</a:t>
            </a:r>
            <a:r>
              <a:rPr lang="en-US" sz="2200" dirty="0">
                <a:solidFill>
                  <a:schemeClr val="tx1"/>
                </a:solidFill>
              </a:rPr>
              <a:t> which features:</a:t>
            </a:r>
          </a:p>
          <a:p>
            <a:pPr lvl="1">
              <a:lnSpc>
                <a:spcPct val="100000"/>
              </a:lnSpc>
            </a:pPr>
            <a:r>
              <a:rPr lang="en-US" sz="2200" dirty="0">
                <a:solidFill>
                  <a:schemeClr val="tx1"/>
                </a:solidFill>
              </a:rPr>
              <a:t>Snow and ice cover</a:t>
            </a:r>
          </a:p>
          <a:p>
            <a:pPr lvl="1">
              <a:lnSpc>
                <a:spcPct val="100000"/>
              </a:lnSpc>
            </a:pPr>
            <a:r>
              <a:rPr lang="en-US" sz="2200" dirty="0">
                <a:solidFill>
                  <a:schemeClr val="tx1"/>
                </a:solidFill>
              </a:rPr>
              <a:t>Permafrost</a:t>
            </a:r>
          </a:p>
          <a:p>
            <a:pPr lvl="1">
              <a:lnSpc>
                <a:spcPct val="100000"/>
              </a:lnSpc>
            </a:pPr>
            <a:r>
              <a:rPr lang="en-US" sz="2200" dirty="0">
                <a:solidFill>
                  <a:schemeClr val="tx1"/>
                </a:solidFill>
              </a:rPr>
              <a:t>Sea ice</a:t>
            </a:r>
          </a:p>
          <a:p>
            <a:pPr lvl="1">
              <a:lnSpc>
                <a:spcPct val="100000"/>
              </a:lnSpc>
            </a:pPr>
            <a:r>
              <a:rPr lang="en-US" sz="2200" dirty="0">
                <a:solidFill>
                  <a:schemeClr val="tx1"/>
                </a:solidFill>
              </a:rPr>
              <a:t>Glaciers</a:t>
            </a:r>
          </a:p>
          <a:p>
            <a:pPr>
              <a:lnSpc>
                <a:spcPct val="100000"/>
              </a:lnSpc>
            </a:pPr>
            <a:r>
              <a:rPr lang="en-US" sz="2200" dirty="0">
                <a:solidFill>
                  <a:schemeClr val="tx1"/>
                </a:solidFill>
              </a:rPr>
              <a:t>The </a:t>
            </a:r>
            <a:r>
              <a:rPr lang="en-US" sz="2200" b="1" dirty="0">
                <a:solidFill>
                  <a:schemeClr val="tx1"/>
                </a:solidFill>
              </a:rPr>
              <a:t>average winter temperature </a:t>
            </a:r>
            <a:r>
              <a:rPr lang="en-US" sz="2200" dirty="0">
                <a:solidFill>
                  <a:schemeClr val="tx1"/>
                </a:solidFill>
              </a:rPr>
              <a:t>in the Arctic is −40° C</a:t>
            </a:r>
          </a:p>
        </p:txBody>
      </p:sp>
      <p:pic>
        <p:nvPicPr>
          <p:cNvPr id="13" name="Picture 12" descr="A map of the arctic&#10;&#10;Description automatically generated">
            <a:extLst>
              <a:ext uri="{FF2B5EF4-FFF2-40B4-BE49-F238E27FC236}">
                <a16:creationId xmlns:a16="http://schemas.microsoft.com/office/drawing/2014/main" id="{AEB1A02E-036B-86F7-20A7-FC560033F4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5592553" y="-1"/>
            <a:ext cx="6622913" cy="6901711"/>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14" name="Title 1">
            <a:extLst>
              <a:ext uri="{FF2B5EF4-FFF2-40B4-BE49-F238E27FC236}">
                <a16:creationId xmlns:a16="http://schemas.microsoft.com/office/drawing/2014/main" id="{83F14392-BEBB-2CE1-4462-C4BC071F4EE6}"/>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The Arctic Region</a:t>
            </a:r>
            <a:endParaRPr lang="en-US" sz="2600" dirty="0">
              <a:latin typeface="Cambria" panose="02040503050406030204" pitchFamily="18" charset="0"/>
            </a:endParaRPr>
          </a:p>
        </p:txBody>
      </p:sp>
      <p:sp>
        <p:nvSpPr>
          <p:cNvPr id="15" name="Content Placeholder 2">
            <a:extLst>
              <a:ext uri="{FF2B5EF4-FFF2-40B4-BE49-F238E27FC236}">
                <a16:creationId xmlns:a16="http://schemas.microsoft.com/office/drawing/2014/main" id="{1BE9F42F-B04A-E89C-A183-CC635DCCC7CE}"/>
              </a:ext>
            </a:extLst>
          </p:cNvPr>
          <p:cNvSpPr txBox="1">
            <a:spLocks/>
          </p:cNvSpPr>
          <p:nvPr/>
        </p:nvSpPr>
        <p:spPr>
          <a:xfrm>
            <a:off x="9634763" y="6612208"/>
            <a:ext cx="2573851"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1"/>
                </a:solidFill>
              </a:rPr>
              <a:t>Map of the Arctic. USGS. Public Domain.</a:t>
            </a:r>
            <a:endParaRPr lang="en-GB" sz="1000" baseline="-25000" dirty="0">
              <a:solidFill>
                <a:schemeClr val="bg1"/>
              </a:solidFill>
            </a:endParaRPr>
          </a:p>
        </p:txBody>
      </p:sp>
    </p:spTree>
    <p:extLst>
      <p:ext uri="{BB962C8B-B14F-4D97-AF65-F5344CB8AC3E}">
        <p14:creationId xmlns:p14="http://schemas.microsoft.com/office/powerpoint/2010/main" val="1947183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4" name="Group 53">
            <a:extLst>
              <a:ext uri="{FF2B5EF4-FFF2-40B4-BE49-F238E27FC236}">
                <a16:creationId xmlns:a16="http://schemas.microsoft.com/office/drawing/2014/main" id="{5591A4A5-C00F-4B45-9735-FD2841BF348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5" name="Straight Connector 54">
              <a:extLst>
                <a:ext uri="{FF2B5EF4-FFF2-40B4-BE49-F238E27FC236}">
                  <a16:creationId xmlns:a16="http://schemas.microsoft.com/office/drawing/2014/main" id="{7A16FDB6-C8B8-4BB9-B5F6-C9E7D1549A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65D67BC-2831-45D1-804D-2B848B7FF61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B3254059-39EC-48CC-B948-9EE6B05517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F3E0572-7D5E-4FAA-B67C-23A9C6D7155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C5F1231-CF22-4258-B764-592B6CB8DC0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B2C5387-42A2-4464-BF18-E70B0227B92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926F39D-AFC8-4FF6-9211-84AA777176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D812696-9AF7-4D2B-A041-80C015F33AA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E6CB557-1E5B-4D2D-9330-8EB4AF7307C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A03A4B30-3A15-4294-9BED-E7317857F0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E7B8343-CDF9-4023-9FBF-F4ADE601B2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BB30BD5-639D-4F53-BC6C-2A8D0FFFE5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D7E1947-04B8-4F0B-9E3C-FC4E26D618F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83EDB6D6-D309-48D4-87F4-AAED7C57C74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F2E163F-B043-43B7-85CE-36F2136BAB3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1F6CB03C-E3B1-4D22-ABA3-986CC09FB30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39B41E31-EE5F-423F-8B88-3B56009A34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59D4FE6-B271-4427-8273-0B80EF1366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F7D26D0-83A1-41B0-82E3-FB5D3E93EE7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7E47C02-EBB8-4368-815C-FEDA23368D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E61DA55-8618-4048-A65A-41E072D9FF9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DFC058B-6608-4509-92E1-D4D0D5BD57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9E3652A3-36D6-4E0C-B7FB-52CD69E9CF9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F82BE6-B2D5-4FA1-98B4-1E0072C391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AECA553C-C7B8-4353-BC4C-D622087D6F1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F802227-5CA9-40B4-870E-495C7899C7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1A19F9E-BB49-4808-8481-77F848C2F4F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C53A57BE-F139-4C31-8201-477E20DD2A9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9F800EC-2D85-47C7-BFB8-B146DD929C8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4478BA6D-3F48-40B1-8227-830029B628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21E6C45-0A76-456E-BDD6-3DCB66126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7" name="Right Triangle 86">
            <a:extLst>
              <a:ext uri="{FF2B5EF4-FFF2-40B4-BE49-F238E27FC236}">
                <a16:creationId xmlns:a16="http://schemas.microsoft.com/office/drawing/2014/main" id="{3C541D4F-11C2-4F36-B2A3-AB9028F2A0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059094"/>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9D6A7893-7F88-6EB8-4F85-7F2EF40AE380}"/>
              </a:ext>
            </a:extLst>
          </p:cNvPr>
          <p:cNvSpPr txBox="1">
            <a:spLocks/>
          </p:cNvSpPr>
          <p:nvPr/>
        </p:nvSpPr>
        <p:spPr>
          <a:xfrm>
            <a:off x="431895" y="1255927"/>
            <a:ext cx="5302370" cy="5319339"/>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200" dirty="0">
                <a:solidFill>
                  <a:schemeClr val="tx1"/>
                </a:solidFill>
              </a:rPr>
              <a:t>The Arctic is home to around </a:t>
            </a:r>
            <a:r>
              <a:rPr lang="en-GB" sz="2200" b="1" dirty="0">
                <a:solidFill>
                  <a:schemeClr val="tx1"/>
                </a:solidFill>
              </a:rPr>
              <a:t>4 million people.</a:t>
            </a:r>
          </a:p>
          <a:p>
            <a:r>
              <a:rPr lang="en-GB" sz="2200" dirty="0">
                <a:solidFill>
                  <a:schemeClr val="tx1"/>
                </a:solidFill>
              </a:rPr>
              <a:t>Of those, there are around </a:t>
            </a:r>
            <a:r>
              <a:rPr lang="en-GB" sz="2200" b="1" dirty="0">
                <a:solidFill>
                  <a:schemeClr val="tx1"/>
                </a:solidFill>
              </a:rPr>
              <a:t>400,000</a:t>
            </a:r>
            <a:r>
              <a:rPr lang="en-GB" sz="2200" dirty="0">
                <a:solidFill>
                  <a:schemeClr val="tx1"/>
                </a:solidFill>
              </a:rPr>
              <a:t> </a:t>
            </a:r>
            <a:r>
              <a:rPr lang="en-GB" sz="2200" b="1" dirty="0">
                <a:solidFill>
                  <a:schemeClr val="tx1"/>
                </a:solidFill>
              </a:rPr>
              <a:t>Indigenous people </a:t>
            </a:r>
            <a:r>
              <a:rPr lang="en-GB" sz="2200" dirty="0">
                <a:solidFill>
                  <a:schemeClr val="tx1"/>
                </a:solidFill>
              </a:rPr>
              <a:t>living in the Arctic today.</a:t>
            </a:r>
          </a:p>
          <a:p>
            <a:r>
              <a:rPr lang="en-GB" sz="2200" dirty="0">
                <a:solidFill>
                  <a:schemeClr val="tx1"/>
                </a:solidFill>
              </a:rPr>
              <a:t>Indigenous people are the </a:t>
            </a:r>
            <a:r>
              <a:rPr lang="en-GB" sz="2200" b="1" dirty="0">
                <a:solidFill>
                  <a:schemeClr val="tx1"/>
                </a:solidFill>
              </a:rPr>
              <a:t>descendants of the original inhabitants of the region.</a:t>
            </a:r>
          </a:p>
          <a:p>
            <a:r>
              <a:rPr lang="en-GB" sz="2200" dirty="0">
                <a:solidFill>
                  <a:schemeClr val="tx1"/>
                </a:solidFill>
              </a:rPr>
              <a:t>These include the </a:t>
            </a:r>
            <a:r>
              <a:rPr lang="en-GB" sz="2200" b="1" dirty="0">
                <a:solidFill>
                  <a:schemeClr val="tx1"/>
                </a:solidFill>
              </a:rPr>
              <a:t>Inuit, Chukchi, Yupik, Sami, Evenks, Yakuts, Aleut, Nenets, </a:t>
            </a:r>
            <a:r>
              <a:rPr lang="en-GB" sz="2200" dirty="0">
                <a:solidFill>
                  <a:schemeClr val="tx1"/>
                </a:solidFill>
              </a:rPr>
              <a:t>and other groups.</a:t>
            </a:r>
            <a:endParaRPr lang="en-GB" sz="2200" b="1" dirty="0">
              <a:solidFill>
                <a:schemeClr val="tx1"/>
              </a:solidFill>
            </a:endParaRPr>
          </a:p>
        </p:txBody>
      </p:sp>
      <p:pic>
        <p:nvPicPr>
          <p:cNvPr id="4" name="Picture 3" descr="A picture containing text, map, atlas, screenshot&#10;&#10;Description automatically generated">
            <a:extLst>
              <a:ext uri="{FF2B5EF4-FFF2-40B4-BE49-F238E27FC236}">
                <a16:creationId xmlns:a16="http://schemas.microsoft.com/office/drawing/2014/main" id="{B62FEA17-CED2-F69A-8DF0-2540DCEEDFCC}"/>
              </a:ext>
            </a:extLst>
          </p:cNvPr>
          <p:cNvPicPr>
            <a:picLocks noChangeAspect="1"/>
          </p:cNvPicPr>
          <p:nvPr/>
        </p:nvPicPr>
        <p:blipFill>
          <a:blip r:embed="rId3"/>
          <a:stretch>
            <a:fillRect/>
          </a:stretch>
        </p:blipFill>
        <p:spPr>
          <a:xfrm>
            <a:off x="6001711" y="1101481"/>
            <a:ext cx="5506064" cy="5319340"/>
          </a:xfrm>
          <a:prstGeom prst="rect">
            <a:avLst/>
          </a:prstGeom>
        </p:spPr>
      </p:pic>
      <p:sp>
        <p:nvSpPr>
          <p:cNvPr id="8" name="Title 1">
            <a:extLst>
              <a:ext uri="{FF2B5EF4-FFF2-40B4-BE49-F238E27FC236}">
                <a16:creationId xmlns:a16="http://schemas.microsoft.com/office/drawing/2014/main" id="{FA163395-D2B8-1771-D0A2-317B8818DE2B}"/>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People in the Arctic</a:t>
            </a:r>
            <a:endParaRPr lang="en-US" sz="2600" dirty="0">
              <a:latin typeface="Cambria" panose="02040503050406030204" pitchFamily="18" charset="0"/>
            </a:endParaRPr>
          </a:p>
        </p:txBody>
      </p:sp>
      <p:sp>
        <p:nvSpPr>
          <p:cNvPr id="9" name="Content Placeholder 2">
            <a:extLst>
              <a:ext uri="{FF2B5EF4-FFF2-40B4-BE49-F238E27FC236}">
                <a16:creationId xmlns:a16="http://schemas.microsoft.com/office/drawing/2014/main" id="{193D3DE1-0DDD-D2C6-9B20-CD6A03558248}"/>
              </a:ext>
            </a:extLst>
          </p:cNvPr>
          <p:cNvSpPr txBox="1">
            <a:spLocks/>
          </p:cNvSpPr>
          <p:nvPr/>
        </p:nvSpPr>
        <p:spPr>
          <a:xfrm>
            <a:off x="8004320" y="6455422"/>
            <a:ext cx="3500926"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tx1"/>
                </a:solidFill>
              </a:rPr>
              <a:t>Map of Indigenous communities in the Arctic. Wikimedia. </a:t>
            </a:r>
            <a:endParaRPr lang="en-GB" sz="1000" baseline="-25000" dirty="0">
              <a:solidFill>
                <a:schemeClr val="tx1"/>
              </a:solidFill>
            </a:endParaRPr>
          </a:p>
        </p:txBody>
      </p:sp>
    </p:spTree>
    <p:extLst>
      <p:ext uri="{BB962C8B-B14F-4D97-AF65-F5344CB8AC3E}">
        <p14:creationId xmlns:p14="http://schemas.microsoft.com/office/powerpoint/2010/main" val="2125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927258"/>
            <a:ext cx="5810761" cy="5610833"/>
          </a:xfrm>
        </p:spPr>
        <p:txBody>
          <a:bodyPr>
            <a:noAutofit/>
          </a:bodyPr>
          <a:lstStyle/>
          <a:p>
            <a:r>
              <a:rPr lang="en-GB" sz="2200" dirty="0"/>
              <a:t>Indigenous people, such as the Inuit, had already </a:t>
            </a:r>
            <a:r>
              <a:rPr lang="en-GB" sz="2200" b="1" dirty="0"/>
              <a:t>adapted their ways of living </a:t>
            </a:r>
            <a:r>
              <a:rPr lang="en-GB" sz="2200" dirty="0"/>
              <a:t>to suit the </a:t>
            </a:r>
            <a:r>
              <a:rPr lang="en-GB" sz="2200" b="1" dirty="0"/>
              <a:t>cold environment </a:t>
            </a:r>
            <a:r>
              <a:rPr lang="en-GB" sz="2200" dirty="0"/>
              <a:t>of the Arctic.</a:t>
            </a:r>
          </a:p>
          <a:p>
            <a:r>
              <a:rPr lang="en-GB" sz="2200" dirty="0"/>
              <a:t>The </a:t>
            </a:r>
            <a:r>
              <a:rPr lang="en-GB" sz="2200" b="1" dirty="0"/>
              <a:t>Inuit </a:t>
            </a:r>
            <a:r>
              <a:rPr lang="en-GB" sz="2200" dirty="0"/>
              <a:t>understood the interdependence of the climate, soil, plants, animals, and people living in the Arctic.</a:t>
            </a:r>
          </a:p>
          <a:p>
            <a:pPr lvl="1"/>
            <a:r>
              <a:rPr lang="en-GB" sz="2000" dirty="0"/>
              <a:t>They </a:t>
            </a:r>
            <a:r>
              <a:rPr lang="en-GB" sz="2000" b="1" dirty="0"/>
              <a:t>built seasonal winter and summer houses.</a:t>
            </a:r>
          </a:p>
          <a:p>
            <a:pPr lvl="1"/>
            <a:r>
              <a:rPr lang="en-GB" sz="2000" dirty="0"/>
              <a:t>They </a:t>
            </a:r>
            <a:r>
              <a:rPr lang="en-GB" sz="2000" b="1" dirty="0"/>
              <a:t>studied snow patterns and ice flows </a:t>
            </a:r>
            <a:r>
              <a:rPr lang="en-GB" sz="2000" dirty="0"/>
              <a:t>to help navigate.</a:t>
            </a:r>
          </a:p>
          <a:p>
            <a:pPr lvl="1"/>
            <a:r>
              <a:rPr lang="en-GB" sz="2000" dirty="0"/>
              <a:t>They </a:t>
            </a:r>
            <a:r>
              <a:rPr lang="en-GB" sz="2000" b="1" dirty="0"/>
              <a:t>trained dogs </a:t>
            </a:r>
            <a:r>
              <a:rPr lang="en-GB" sz="2000" dirty="0"/>
              <a:t>to pull sledges and hunt.</a:t>
            </a:r>
          </a:p>
          <a:p>
            <a:pPr lvl="1"/>
            <a:r>
              <a:rPr lang="en-GB" sz="2000" dirty="0"/>
              <a:t>They made </a:t>
            </a:r>
            <a:r>
              <a:rPr lang="en-GB" sz="2000" b="1" dirty="0"/>
              <a:t>fur clothing </a:t>
            </a:r>
            <a:r>
              <a:rPr lang="en-GB" sz="2000" dirty="0"/>
              <a:t>to keep warm.</a:t>
            </a:r>
          </a:p>
          <a:p>
            <a:r>
              <a:rPr lang="en-GB" sz="2200" dirty="0"/>
              <a:t>European explorers </a:t>
            </a:r>
            <a:r>
              <a:rPr lang="en-GB" sz="2200" b="1" dirty="0"/>
              <a:t>relied on </a:t>
            </a:r>
            <a:r>
              <a:rPr lang="en-GB" sz="2200" dirty="0"/>
              <a:t>Indigenous people in order to navigate and survive in the Arctic.</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41943" y="418220"/>
            <a:ext cx="5899302" cy="6446559"/>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8" name="Content Placeholder 2">
            <a:extLst>
              <a:ext uri="{FF2B5EF4-FFF2-40B4-BE49-F238E27FC236}">
                <a16:creationId xmlns:a16="http://schemas.microsoft.com/office/drawing/2014/main" id="{808C5F9C-0776-75BC-431E-EE952E2D83AA}"/>
              </a:ext>
            </a:extLst>
          </p:cNvPr>
          <p:cNvSpPr txBox="1">
            <a:spLocks/>
          </p:cNvSpPr>
          <p:nvPr/>
        </p:nvSpPr>
        <p:spPr>
          <a:xfrm>
            <a:off x="10125634" y="6612208"/>
            <a:ext cx="2082979" cy="229310"/>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Inuit clothing, 1999. Wikimedia</a:t>
            </a:r>
            <a:endParaRPr lang="en-GB" sz="1000" baseline="-25000" dirty="0">
              <a:solidFill>
                <a:schemeClr val="bg2"/>
              </a:solidFill>
            </a:endParaRPr>
          </a:p>
        </p:txBody>
      </p:sp>
      <p:sp>
        <p:nvSpPr>
          <p:cNvPr id="10" name="Title 1">
            <a:extLst>
              <a:ext uri="{FF2B5EF4-FFF2-40B4-BE49-F238E27FC236}">
                <a16:creationId xmlns:a16="http://schemas.microsoft.com/office/drawing/2014/main" id="{6A75C791-7052-2B39-6B83-CF6076950F8F}"/>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Life</a:t>
            </a:r>
            <a:endParaRPr lang="en-US" sz="2600" dirty="0">
              <a:latin typeface="Cambria" panose="02040503050406030204" pitchFamily="18" charset="0"/>
            </a:endParaRPr>
          </a:p>
        </p:txBody>
      </p:sp>
    </p:spTree>
    <p:extLst>
      <p:ext uri="{BB962C8B-B14F-4D97-AF65-F5344CB8AC3E}">
        <p14:creationId xmlns:p14="http://schemas.microsoft.com/office/powerpoint/2010/main" val="85308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127958"/>
            <a:ext cx="5810761" cy="5554089"/>
          </a:xfrm>
        </p:spPr>
        <p:txBody>
          <a:bodyPr>
            <a:noAutofit/>
          </a:bodyPr>
          <a:lstStyle/>
          <a:p>
            <a:r>
              <a:rPr lang="en-GB" sz="2200" dirty="0"/>
              <a:t>European countries </a:t>
            </a:r>
            <a:r>
              <a:rPr lang="en-GB" sz="2200" b="1" dirty="0"/>
              <a:t>colonised </a:t>
            </a:r>
            <a:r>
              <a:rPr lang="en-GB" sz="2200" dirty="0"/>
              <a:t>the Arctic from around 1600 onwards.</a:t>
            </a:r>
          </a:p>
          <a:p>
            <a:r>
              <a:rPr lang="en-GB" sz="2200" dirty="0"/>
              <a:t>European countries wanted to </a:t>
            </a:r>
            <a:r>
              <a:rPr lang="en-GB" sz="2200" b="1" dirty="0"/>
              <a:t>extract resources </a:t>
            </a:r>
            <a:r>
              <a:rPr lang="en-GB" sz="2200" dirty="0"/>
              <a:t>from the Arctic, including:</a:t>
            </a:r>
          </a:p>
          <a:p>
            <a:pPr lvl="1"/>
            <a:r>
              <a:rPr lang="en-GB" sz="2000" dirty="0"/>
              <a:t>Fur</a:t>
            </a:r>
          </a:p>
          <a:p>
            <a:pPr lvl="1"/>
            <a:r>
              <a:rPr lang="en-GB" sz="2000" dirty="0"/>
              <a:t>Fish</a:t>
            </a:r>
          </a:p>
          <a:p>
            <a:pPr lvl="1"/>
            <a:r>
              <a:rPr lang="en-GB" sz="2000" dirty="0"/>
              <a:t>Whale blubber</a:t>
            </a:r>
          </a:p>
          <a:p>
            <a:pPr lvl="1"/>
            <a:r>
              <a:rPr lang="en-GB" sz="2000" dirty="0"/>
              <a:t>Coal</a:t>
            </a:r>
          </a:p>
          <a:p>
            <a:pPr lvl="1"/>
            <a:r>
              <a:rPr lang="en-GB" sz="2000" dirty="0"/>
              <a:t>Minerals</a:t>
            </a:r>
          </a:p>
          <a:p>
            <a:r>
              <a:rPr lang="en-GB" sz="2200" dirty="0"/>
              <a:t>They also wanted to find a </a:t>
            </a:r>
            <a:r>
              <a:rPr lang="en-GB" sz="2200" b="1" dirty="0"/>
              <a:t>northern sailing route</a:t>
            </a:r>
            <a:r>
              <a:rPr lang="en-GB" sz="2200" dirty="0"/>
              <a:t> between the </a:t>
            </a:r>
            <a:r>
              <a:rPr lang="en-GB" sz="2200" b="1" dirty="0"/>
              <a:t>Atlantic and Pacific Oceans.</a:t>
            </a:r>
          </a:p>
          <a:p>
            <a:r>
              <a:rPr lang="en-GB" sz="2200" dirty="0"/>
              <a:t>This is known as the </a:t>
            </a:r>
            <a:r>
              <a:rPr lang="en-GB" sz="2200" b="1" dirty="0"/>
              <a:t>Northwest Passage.</a:t>
            </a:r>
          </a:p>
          <a:p>
            <a:endParaRPr lang="en-GB" sz="2200" b="1" dirty="0"/>
          </a:p>
          <a:p>
            <a:endParaRPr lang="en-GB" sz="2200" dirty="0"/>
          </a:p>
          <a:p>
            <a:pPr lvl="1"/>
            <a:endParaRPr lang="en-GB" sz="2200" dirty="0"/>
          </a:p>
          <a:p>
            <a:endParaRPr lang="en-GB" sz="2200" dirty="0"/>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8059680" y="6575615"/>
            <a:ext cx="4148934" cy="265904"/>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dirty="0">
                <a:solidFill>
                  <a:schemeClr val="bg2"/>
                </a:solidFill>
              </a:rPr>
              <a:t>"Das </a:t>
            </a:r>
            <a:r>
              <a:rPr lang="en-GB" sz="1000" dirty="0" err="1">
                <a:solidFill>
                  <a:schemeClr val="bg2"/>
                </a:solidFill>
              </a:rPr>
              <a:t>Eismeer</a:t>
            </a:r>
            <a:r>
              <a:rPr lang="en-GB" sz="1000" dirty="0">
                <a:solidFill>
                  <a:schemeClr val="bg2"/>
                </a:solidFill>
              </a:rPr>
              <a:t>" (The Sea of Ice) by Caspar David Friedrich. Wikimedia.</a:t>
            </a:r>
            <a:endParaRPr lang="en-GB" sz="1000" baseline="-25000" dirty="0">
              <a:solidFill>
                <a:schemeClr val="bg2"/>
              </a:solidFill>
            </a:endParaRPr>
          </a:p>
        </p:txBody>
      </p:sp>
      <p:sp>
        <p:nvSpPr>
          <p:cNvPr id="8" name="Title 1">
            <a:extLst>
              <a:ext uri="{FF2B5EF4-FFF2-40B4-BE49-F238E27FC236}">
                <a16:creationId xmlns:a16="http://schemas.microsoft.com/office/drawing/2014/main" id="{A379C3F2-7BD7-F290-54FB-4142E338955A}"/>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Empires</a:t>
            </a:r>
            <a:endParaRPr lang="en-US" sz="2600" dirty="0">
              <a:latin typeface="Cambria" panose="02040503050406030204" pitchFamily="18" charset="0"/>
            </a:endParaRPr>
          </a:p>
        </p:txBody>
      </p:sp>
    </p:spTree>
    <p:extLst>
      <p:ext uri="{BB962C8B-B14F-4D97-AF65-F5344CB8AC3E}">
        <p14:creationId xmlns:p14="http://schemas.microsoft.com/office/powerpoint/2010/main" val="157493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75724" y="1046336"/>
            <a:ext cx="5810761" cy="5554089"/>
          </a:xfrm>
        </p:spPr>
        <p:txBody>
          <a:bodyPr>
            <a:noAutofit/>
          </a:bodyPr>
          <a:lstStyle/>
          <a:p>
            <a:r>
              <a:rPr lang="en-GB" sz="2200" dirty="0"/>
              <a:t>Today, the Arctic is seen as a </a:t>
            </a:r>
            <a:r>
              <a:rPr lang="en-GB" sz="2200" b="1" dirty="0"/>
              <a:t>development opportunity.</a:t>
            </a:r>
          </a:p>
          <a:p>
            <a:r>
              <a:rPr lang="en-GB" sz="2200" dirty="0"/>
              <a:t>European and North American countries still want to </a:t>
            </a:r>
            <a:r>
              <a:rPr lang="en-GB" sz="2200" b="1" dirty="0"/>
              <a:t>extract resources </a:t>
            </a:r>
            <a:r>
              <a:rPr lang="en-GB" sz="2200" dirty="0"/>
              <a:t>from the Arctic.</a:t>
            </a:r>
          </a:p>
          <a:p>
            <a:r>
              <a:rPr lang="en-GB" sz="2200" dirty="0"/>
              <a:t>This includes </a:t>
            </a:r>
            <a:r>
              <a:rPr lang="en-GB" sz="2200" b="1" dirty="0"/>
              <a:t>fish, coal, minerals, and oil</a:t>
            </a:r>
            <a:r>
              <a:rPr lang="en-GB" sz="2200" dirty="0"/>
              <a:t>.</a:t>
            </a:r>
          </a:p>
          <a:p>
            <a:r>
              <a:rPr lang="en-GB" sz="2200" dirty="0"/>
              <a:t>However, the Arctic is also under threat of </a:t>
            </a:r>
            <a:r>
              <a:rPr lang="en-GB" sz="2200" b="1" dirty="0"/>
              <a:t>climate change</a:t>
            </a:r>
            <a:r>
              <a:rPr lang="en-GB" sz="2200" dirty="0"/>
              <a:t> and </a:t>
            </a:r>
            <a:r>
              <a:rPr lang="en-GB" sz="2200" b="1" dirty="0"/>
              <a:t>overdevelopment</a:t>
            </a:r>
            <a:r>
              <a:rPr lang="en-GB" sz="2200" dirty="0"/>
              <a:t>.</a:t>
            </a:r>
          </a:p>
          <a:p>
            <a:r>
              <a:rPr lang="en-GB" sz="2200" dirty="0"/>
              <a:t>Indigenous people are </a:t>
            </a:r>
            <a:r>
              <a:rPr lang="en-GB" sz="2200" b="1" dirty="0"/>
              <a:t>rarely properly consulted</a:t>
            </a:r>
            <a:r>
              <a:rPr lang="en-GB" sz="2200" dirty="0"/>
              <a:t> on development.</a:t>
            </a:r>
          </a:p>
          <a:p>
            <a:r>
              <a:rPr lang="en-GB" sz="2200" dirty="0"/>
              <a:t>Indigenous people </a:t>
            </a:r>
            <a:r>
              <a:rPr lang="en-GB" sz="2200" b="1" dirty="0"/>
              <a:t>rarely benefit </a:t>
            </a:r>
            <a:r>
              <a:rPr lang="en-GB" sz="2200" dirty="0"/>
              <a:t>from development.</a:t>
            </a:r>
          </a:p>
          <a:p>
            <a:pPr marL="0" indent="0" algn="ctr">
              <a:buNone/>
            </a:pPr>
            <a:r>
              <a:rPr lang="en-GB" sz="2200" i="1" dirty="0">
                <a:solidFill>
                  <a:schemeClr val="tx2"/>
                </a:solidFill>
              </a:rPr>
              <a:t>Is this a continuation of colonialism?</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242886" y="6575615"/>
            <a:ext cx="1965727" cy="2659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LNG Carrier, Norwegian Coast. Wikimedia</a:t>
            </a:r>
          </a:p>
        </p:txBody>
      </p:sp>
      <p:sp>
        <p:nvSpPr>
          <p:cNvPr id="10" name="Title 1">
            <a:extLst>
              <a:ext uri="{FF2B5EF4-FFF2-40B4-BE49-F238E27FC236}">
                <a16:creationId xmlns:a16="http://schemas.microsoft.com/office/drawing/2014/main" id="{C08EDFF0-2181-E4FA-AD73-7BB421C11A3B}"/>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Arctic Development</a:t>
            </a:r>
            <a:endParaRPr lang="en-US" sz="2600" dirty="0">
              <a:latin typeface="Cambria" panose="02040503050406030204" pitchFamily="18" charset="0"/>
            </a:endParaRPr>
          </a:p>
        </p:txBody>
      </p:sp>
    </p:spTree>
    <p:extLst>
      <p:ext uri="{BB962C8B-B14F-4D97-AF65-F5344CB8AC3E}">
        <p14:creationId xmlns:p14="http://schemas.microsoft.com/office/powerpoint/2010/main" val="811125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BE3BB053-EA0C-E1E6-307D-F532B3AF14F3}"/>
              </a:ext>
            </a:extLst>
          </p:cNvPr>
          <p:cNvSpPr>
            <a:spLocks noGrp="1"/>
          </p:cNvSpPr>
          <p:nvPr>
            <p:ph idx="1"/>
          </p:nvPr>
        </p:nvSpPr>
        <p:spPr>
          <a:xfrm>
            <a:off x="453748" y="1273960"/>
            <a:ext cx="5810761" cy="5555220"/>
          </a:xfrm>
        </p:spPr>
        <p:txBody>
          <a:bodyPr>
            <a:noAutofit/>
          </a:bodyPr>
          <a:lstStyle/>
          <a:p>
            <a:r>
              <a:rPr lang="en-GB" sz="2200" dirty="0"/>
              <a:t>Today, </a:t>
            </a:r>
            <a:r>
              <a:rPr lang="en-GB" sz="2200" b="1" dirty="0"/>
              <a:t>Indigenous people </a:t>
            </a:r>
            <a:r>
              <a:rPr lang="en-GB" sz="2200" dirty="0"/>
              <a:t>continue to play a significant role in developing our understanding of the Arctic.</a:t>
            </a:r>
            <a:endParaRPr lang="en-GB" sz="2200" b="1" dirty="0"/>
          </a:p>
          <a:p>
            <a:r>
              <a:rPr lang="en-GB" sz="2200" dirty="0"/>
              <a:t>They </a:t>
            </a:r>
            <a:r>
              <a:rPr lang="en-GB" sz="2200" b="1" dirty="0"/>
              <a:t>monitor and</a:t>
            </a:r>
            <a:r>
              <a:rPr lang="en-GB" sz="2200" dirty="0"/>
              <a:t> </a:t>
            </a:r>
            <a:r>
              <a:rPr lang="en-GB" sz="2200" b="1" dirty="0"/>
              <a:t>record </a:t>
            </a:r>
            <a:r>
              <a:rPr lang="en-GB" sz="2200" dirty="0"/>
              <a:t>the effects of climate change and development on the Arctic.</a:t>
            </a:r>
          </a:p>
          <a:p>
            <a:r>
              <a:rPr lang="en-GB" sz="2200" dirty="0"/>
              <a:t>They propose</a:t>
            </a:r>
            <a:r>
              <a:rPr lang="en-GB" sz="2200" b="1" dirty="0"/>
              <a:t> alternative solutions</a:t>
            </a:r>
            <a:r>
              <a:rPr lang="en-GB" sz="2200" dirty="0"/>
              <a:t>, based on </a:t>
            </a:r>
            <a:r>
              <a:rPr lang="en-GB" sz="2200" b="1" dirty="0"/>
              <a:t>traditional Indigenous knowledge</a:t>
            </a:r>
            <a:r>
              <a:rPr lang="en-GB" sz="2200" dirty="0"/>
              <a:t>, to climate change and development in the Arctic.</a:t>
            </a:r>
          </a:p>
          <a:p>
            <a:r>
              <a:rPr lang="en-GB" sz="2200" dirty="0"/>
              <a:t>Yet Indigenous contributions are </a:t>
            </a:r>
            <a:r>
              <a:rPr lang="en-GB" sz="2200" b="1" dirty="0"/>
              <a:t>not always properly acknowledged or valued</a:t>
            </a:r>
            <a:r>
              <a:rPr lang="en-GB" sz="2200" dirty="0"/>
              <a:t>.</a:t>
            </a:r>
          </a:p>
        </p:txBody>
      </p:sp>
      <p:pic>
        <p:nvPicPr>
          <p:cNvPr id="4" name="Picture 3">
            <a:extLst>
              <a:ext uri="{FF2B5EF4-FFF2-40B4-BE49-F238E27FC236}">
                <a16:creationId xmlns:a16="http://schemas.microsoft.com/office/drawing/2014/main" id="{29ADEDB7-9BD8-AA3D-52B2-9AA939AB56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09311" y="1"/>
            <a:ext cx="5899302" cy="6862230"/>
          </a:xfrm>
          <a:custGeom>
            <a:avLst/>
            <a:gdLst/>
            <a:ahLst/>
            <a:cxnLst/>
            <a:rect l="l" t="t" r="r" b="b"/>
            <a:pathLst>
              <a:path w="5923149" h="6857997">
                <a:moveTo>
                  <a:pt x="320173" y="0"/>
                </a:moveTo>
                <a:lnTo>
                  <a:pt x="5923149" y="0"/>
                </a:lnTo>
                <a:lnTo>
                  <a:pt x="5923149" y="6857997"/>
                </a:lnTo>
                <a:lnTo>
                  <a:pt x="1111789" y="6857997"/>
                </a:lnTo>
                <a:lnTo>
                  <a:pt x="1106562" y="6546368"/>
                </a:lnTo>
                <a:cubicBezTo>
                  <a:pt x="1000021" y="3425651"/>
                  <a:pt x="-688878" y="3321843"/>
                  <a:pt x="320173" y="0"/>
                </a:cubicBezTo>
                <a:close/>
              </a:path>
            </a:pathLst>
          </a:custGeom>
        </p:spPr>
      </p:pic>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435415" y="6571226"/>
            <a:ext cx="1773199" cy="24958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Greenland Kayaker, 2006. Wikimedia</a:t>
            </a:r>
          </a:p>
        </p:txBody>
      </p:sp>
      <p:sp>
        <p:nvSpPr>
          <p:cNvPr id="8" name="Title 1">
            <a:extLst>
              <a:ext uri="{FF2B5EF4-FFF2-40B4-BE49-F238E27FC236}">
                <a16:creationId xmlns:a16="http://schemas.microsoft.com/office/drawing/2014/main" id="{3FD06B55-0BA1-0AF8-AF0E-BD625E48D620}"/>
              </a:ext>
            </a:extLst>
          </p:cNvPr>
          <p:cNvSpPr txBox="1">
            <a:spLocks/>
          </p:cNvSpPr>
          <p:nvPr/>
        </p:nvSpPr>
        <p:spPr>
          <a:xfrm>
            <a:off x="-6214" y="-3102"/>
            <a:ext cx="12214827" cy="832761"/>
          </a:xfrm>
          <a:prstGeom prst="rect">
            <a:avLst/>
          </a:prstGeom>
          <a:solidFill>
            <a:srgbClr val="008388"/>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1000"/>
              </a:spcBef>
            </a:pPr>
            <a:r>
              <a:rPr lang="en-US" sz="2600" b="1" dirty="0">
                <a:solidFill>
                  <a:srgbClr val="FFFFFF"/>
                </a:solidFill>
                <a:latin typeface="Cambria" panose="02040503050406030204" pitchFamily="18" charset="0"/>
                <a:ea typeface="Cambria"/>
              </a:rPr>
              <a:t>Indigenous Knowledge</a:t>
            </a:r>
            <a:endParaRPr lang="en-US" sz="2600" dirty="0">
              <a:latin typeface="Cambria" panose="02040503050406030204" pitchFamily="18" charset="0"/>
            </a:endParaRPr>
          </a:p>
        </p:txBody>
      </p:sp>
    </p:spTree>
    <p:extLst>
      <p:ext uri="{BB962C8B-B14F-4D97-AF65-F5344CB8AC3E}">
        <p14:creationId xmlns:p14="http://schemas.microsoft.com/office/powerpoint/2010/main" val="4029016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C582B07-D0F0-4B6B-A5D9-D2F192CB3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a:extLst>
              <a:ext uri="{FF2B5EF4-FFF2-40B4-BE49-F238E27FC236}">
                <a16:creationId xmlns:a16="http://schemas.microsoft.com/office/drawing/2014/main" id="{4D431671-5191-4947-8899-E90505A7042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2" name="Straight Connector 11">
              <a:extLst>
                <a:ext uri="{FF2B5EF4-FFF2-40B4-BE49-F238E27FC236}">
                  <a16:creationId xmlns:a16="http://schemas.microsoft.com/office/drawing/2014/main" id="{877D2E98-ED65-4121-9DA5-6DBB831D0FB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94A307-5B5D-4E42-95B3-064D5093ADE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B3B32C-3BDA-4D41-9802-681B0599FD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5BDBFD6-7C61-4520-8203-BAB1986C15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4ABA4D7-9904-42C4-B0CD-B1CE2E0D37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B63F0D6-8747-4126-9359-B730EB21B7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91CD660-F5B2-49AC-9EFC-CE94B843B4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4BEB7EB-8E7F-4A4B-8581-73CE2003F2F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04FB70E-6820-4456-872A-937F520606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E3598DD6-9887-4CF7-BAFE-F96E0324EB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A503E64-565F-465B-A25C-042C5706C5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40EE7B-5CA1-4DCB-8652-6E4D2147B0E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5077BE-700D-4C44-AA4D-7CF4E8FD71A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B8B3FEB-D353-443D-A148-3915606516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1FF5FBB-3BD8-46EB-BDF9-081B29A444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2E11FD-78A4-4F5C-A419-F0237DCAD2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F708EBE-3154-4FF4-8E8F-88A0762080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7A99B5C-EB03-4D56-8DFE-B006D7081B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FCBAFF0-9FB4-4160-B9BE-CCBE1D8B8CB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26953D7-154A-49A4-B2E1-D94D365EC46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36E3E12-5D96-48DB-8320-6294287740A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A059482-79BA-4E80-80A2-36FD8408DA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B4EF88B3-C210-433D-B20D-FE41B4D5F93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3665D3E-61E7-4EDF-A208-56449D765C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74CF3B0-C9C3-4683-94A3-DC0AE1E7451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E90EF9-6DF5-47F4-A069-9F613C8142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844EBDE-5A9F-4E9F-8A55-57FB9E9797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491FC45-82C4-40CD-8D0C-0A2F86E8A1E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1AD0FE3-6144-4171-943E-0E65D08E80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7BA4499-5E6A-4998-A0F4-614E65552B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AFE7A6F-A7F0-4406-809F-E23FCB201E3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4" name="Right Triangle 43">
            <a:extLst>
              <a:ext uri="{FF2B5EF4-FFF2-40B4-BE49-F238E27FC236}">
                <a16:creationId xmlns:a16="http://schemas.microsoft.com/office/drawing/2014/main" id="{BEAC0A80-07D3-49CB-87C3-BC34F219D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1" y="206405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ontent Placeholder 2">
            <a:extLst>
              <a:ext uri="{FF2B5EF4-FFF2-40B4-BE49-F238E27FC236}">
                <a16:creationId xmlns:a16="http://schemas.microsoft.com/office/drawing/2014/main" id="{DD917B71-917A-3ACC-322B-DC9DC71282BC}"/>
              </a:ext>
            </a:extLst>
          </p:cNvPr>
          <p:cNvSpPr txBox="1">
            <a:spLocks/>
          </p:cNvSpPr>
          <p:nvPr/>
        </p:nvSpPr>
        <p:spPr>
          <a:xfrm>
            <a:off x="10242886" y="6575615"/>
            <a:ext cx="1965727" cy="265903"/>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LNG Carrier, Norwegian Coast. Wikimedia</a:t>
            </a:r>
          </a:p>
        </p:txBody>
      </p:sp>
      <p:pic>
        <p:nvPicPr>
          <p:cNvPr id="43" name="Online Media 42" descr="Climate Lens">
            <a:hlinkClick r:id="" action="ppaction://media"/>
            <a:extLst>
              <a:ext uri="{FF2B5EF4-FFF2-40B4-BE49-F238E27FC236}">
                <a16:creationId xmlns:a16="http://schemas.microsoft.com/office/drawing/2014/main" id="{264DE5E6-583D-A0FA-5902-550E8B6E9B13}"/>
              </a:ext>
            </a:extLst>
          </p:cNvPr>
          <p:cNvPicPr>
            <a:picLocks noRot="1" noChangeAspect="1"/>
          </p:cNvPicPr>
          <p:nvPr>
            <a:videoFile r:link="rId1"/>
          </p:nvPr>
        </p:nvPicPr>
        <p:blipFill>
          <a:blip r:embed="rId4"/>
          <a:stretch>
            <a:fillRect/>
          </a:stretch>
        </p:blipFill>
        <p:spPr>
          <a:xfrm>
            <a:off x="16613" y="4482"/>
            <a:ext cx="12149507" cy="6864471"/>
          </a:xfrm>
          <a:prstGeom prst="rect">
            <a:avLst/>
          </a:prstGeom>
        </p:spPr>
      </p:pic>
    </p:spTree>
    <p:extLst>
      <p:ext uri="{BB962C8B-B14F-4D97-AF65-F5344CB8AC3E}">
        <p14:creationId xmlns:p14="http://schemas.microsoft.com/office/powerpoint/2010/main" val="305328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3"/>
                </p:tgtEl>
              </p:cMediaNode>
            </p:video>
            <p:seq concurrent="1" nextAc="seek">
              <p:cTn id="8" restart="whenNotActive" fill="hold" evtFilter="cancelBubble" nodeType="interactiveSeq">
                <p:stCondLst>
                  <p:cond evt="onClick" delay="0">
                    <p:tgtEl>
                      <p:spTgt spid="4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3"/>
                                        </p:tgtEl>
                                      </p:cBhvr>
                                    </p:cmd>
                                  </p:childTnLst>
                                </p:cTn>
                              </p:par>
                            </p:childTnLst>
                          </p:cTn>
                        </p:par>
                      </p:childTnLst>
                    </p:cTn>
                  </p:par>
                </p:childTnLst>
              </p:cTn>
              <p:nextCondLst>
                <p:cond evt="onClick" delay="0">
                  <p:tgtEl>
                    <p:spTgt spid="4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48618E9-EE2D-4864-9EEE-58939BD4FBB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4" name="Straight Connector 13">
              <a:extLst>
                <a:ext uri="{FF2B5EF4-FFF2-40B4-BE49-F238E27FC236}">
                  <a16:creationId xmlns:a16="http://schemas.microsoft.com/office/drawing/2014/main" id="{317D1EC0-23FF-4FC8-B22D-E34878EAA4C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B929A7-258C-4469-AAB4-A67D713F7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A635CDB-2D00-49D5-B26E-0694A25000C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288D7A-F857-418D-92F2-368E841B9F2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084F50-7F3C-4A4A-877E-FFD9EC7CD88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31E64C1-F4C0-4A94-B319-BB1A0A24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3D8374-8052-417F-AB69-B97EAC43D5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750734-4D51-4019-A003-38A3DE49B43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1B693D1-DBA2-4D3B-9B37-D9EE8C4112F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BCD3EA8-E4C0-4AF6-817F-F9F29157A4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A170FB3-B397-4AC9-85FD-65388F26D90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E5EC0B9-49C7-4777-AEC5-B5EF8DE4049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902048B-30F7-4434-87A5-140F9BB4BEB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500A6E2-A41C-4751-8A4E-9A0C5718D93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C259517-7BE7-45F9-81C0-3A6362BF14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0652F56-7B71-42B2-AB68-22204A6DF17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059830E-1C3D-4D42-8789-524971CB465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53325A7-86D3-4B52-A7E3-ADDF408B406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D53F46F-EC12-484C-A4E7-791E57687AC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64ED9CA-8950-47B8-A9ED-22B45CE15F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4429F7B-9FD7-438F-8ECA-3FCAD006180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C558100-D455-4B41-890C-BCC898B2D16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2886397-398A-4318-BE16-2CBAC1902F9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D32A3A6-CE6E-4ABD-8522-2C8DC88C070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9014C09-5B84-4798-8BDE-C80D76E67B8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29EB9E-ED9D-4C69-8A26-9A7A0A83056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AA2899F9-1795-416F-8F3D-26EEB684DB6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3043474-8625-495C-BD06-3627FD286C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D432CE47-7631-408E-8DDC-79EE378B707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2C8832D-8B8D-4036-B913-2D363143274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CCEFEAF-E87B-4FF2-A947-94CABAA0610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46" name="Right Triangle 45">
            <a:extLst>
              <a:ext uri="{FF2B5EF4-FFF2-40B4-BE49-F238E27FC236}">
                <a16:creationId xmlns:a16="http://schemas.microsoft.com/office/drawing/2014/main" id="{2437C4A8-8E3A-4ADA-93B9-64737CE1A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81093" y="2607907"/>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8" name="Rectangle 47">
            <a:extLst>
              <a:ext uri="{FF2B5EF4-FFF2-40B4-BE49-F238E27FC236}">
                <a16:creationId xmlns:a16="http://schemas.microsoft.com/office/drawing/2014/main" id="{4187D111-0A9D-421B-84EB-FC5811C3A9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a:extLst>
              <a:ext uri="{FF2B5EF4-FFF2-40B4-BE49-F238E27FC236}">
                <a16:creationId xmlns:a16="http://schemas.microsoft.com/office/drawing/2014/main" id="{CEC7A2BB-E03E-436B-ABA5-3EBC8FB406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51" name="Straight Connector 50">
              <a:extLst>
                <a:ext uri="{FF2B5EF4-FFF2-40B4-BE49-F238E27FC236}">
                  <a16:creationId xmlns:a16="http://schemas.microsoft.com/office/drawing/2014/main" id="{A6DC0849-A033-4B02-97FE-B41AD9A866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DCA7D-864A-49AD-B820-102F220EA76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957E947-1347-4EB3-89EB-DF85D94E26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8B5FAB9-675C-4906-A39C-BCFD6892943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524971-DA3C-4B74-A99D-95CECD50C92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92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DDBDB683-BC6A-4522-82A5-C745720150B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931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41560A9-0B55-472F-8261-6951E27C524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4271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FD874A14-7926-47E8-947C-904C98B0E0F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2610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3E5598F-2EAC-49C0-B77B-95438A8EDD5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0949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FC8993AC-196C-48AC-BCE3-3E71814D916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09289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17F3CA-CF3E-4CD8-B001-2BDF09D7672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762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5237402-E5C4-470B-955F-F3A88677651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059680"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5315EAA5-98ED-4276-880E-4E3789CEAAB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043074"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7F94794-653E-45B6-811B-8081788A0ED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026468"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82DE38F-FC85-4274-8C84-8E75162E6A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009862"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4AF14C3-798E-4C02-A6B4-165D003D721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53D4C15-2F93-446B-AF2D-82072EC01A2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E09026E7-4EC6-47AE-A989-318A5CA6BA7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1459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6DEDA5A-47AA-4ED0-897C-C0B1873B6F5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57478"/>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61821F-242E-4E40-B305-9048634C0FC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0035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0734AE8-EEDD-4DCB-9723-087DC2ECC63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343240"/>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DB511B-1563-4336-AFBB-D561A7C0B4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886121"/>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5CEC4A9-4067-4D92-A28E-EE8152717CA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429002"/>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B783B25-A3A3-45C4-B04C-A116442505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971883"/>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31178CD-3DE0-4C42-811C-7BC881FBF64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514764"/>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926C508-8BE5-4ACF-A219-09B5D995BF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057645"/>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B58DEC2-3409-477A-84B4-A5D297FB01B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600526"/>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EE3E226-6EDA-4FC4-B670-9590DD5CE7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BC874A8-EE7F-4F92-AAEA-40B18D93916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143407"/>
              <a:ext cx="12192000" cy="0"/>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23D647B-0C43-4C02-9BD2-A01859FD19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84225" y="171716"/>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6DE01B-DD35-4B52-A72E-57E60E2263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508412" y="173267"/>
              <a:ext cx="0" cy="6511464"/>
            </a:xfrm>
            <a:prstGeom prst="line">
              <a:avLst/>
            </a:prstGeom>
            <a:ln w="12700">
              <a:solidFill>
                <a:srgbClr val="BCBCBC">
                  <a:alpha val="29804"/>
                </a:srgbClr>
              </a:solidFill>
              <a:prstDash val="sysDot"/>
            </a:ln>
          </p:spPr>
          <p:style>
            <a:lnRef idx="1">
              <a:schemeClr val="accent1"/>
            </a:lnRef>
            <a:fillRef idx="0">
              <a:schemeClr val="accent1"/>
            </a:fillRef>
            <a:effectRef idx="0">
              <a:schemeClr val="accent1"/>
            </a:effectRef>
            <a:fontRef idx="minor">
              <a:schemeClr val="tx1"/>
            </a:fontRef>
          </p:style>
        </p:cxnSp>
      </p:grpSp>
      <p:sp>
        <p:nvSpPr>
          <p:cNvPr id="83" name="Right Triangle 82">
            <a:extLst>
              <a:ext uri="{FF2B5EF4-FFF2-40B4-BE49-F238E27FC236}">
                <a16:creationId xmlns:a16="http://schemas.microsoft.com/office/drawing/2014/main" id="{218D3B53-4071-48E8-9CB1-4566DAFA0B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79642" y="2600449"/>
            <a:ext cx="568289" cy="568289"/>
          </a:xfrm>
          <a:prstGeom prst="rtTriangl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a:extLst>
              <a:ext uri="{FF2B5EF4-FFF2-40B4-BE49-F238E27FC236}">
                <a16:creationId xmlns:a16="http://schemas.microsoft.com/office/drawing/2014/main" id="{750D360B-8ABE-F6AC-86BB-F82A1B3D644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62050" y="-1554"/>
            <a:ext cx="6120571" cy="6857999"/>
          </a:xfrm>
          <a:custGeom>
            <a:avLst/>
            <a:gdLst/>
            <a:ahLst/>
            <a:cxnLst/>
            <a:rect l="l" t="t" r="r" b="b"/>
            <a:pathLst>
              <a:path w="6129950" h="6861439">
                <a:moveTo>
                  <a:pt x="1687527" y="0"/>
                </a:moveTo>
                <a:lnTo>
                  <a:pt x="6129950" y="0"/>
                </a:lnTo>
                <a:lnTo>
                  <a:pt x="6129950" y="6858000"/>
                </a:lnTo>
                <a:lnTo>
                  <a:pt x="5040333" y="6858000"/>
                </a:lnTo>
                <a:lnTo>
                  <a:pt x="5040333" y="6861439"/>
                </a:lnTo>
                <a:lnTo>
                  <a:pt x="272442" y="6861439"/>
                </a:lnTo>
                <a:lnTo>
                  <a:pt x="196402" y="6549696"/>
                </a:lnTo>
                <a:cubicBezTo>
                  <a:pt x="-517926" y="3427393"/>
                  <a:pt x="946083" y="3323532"/>
                  <a:pt x="946083" y="1"/>
                </a:cubicBezTo>
                <a:lnTo>
                  <a:pt x="1687527" y="1"/>
                </a:lnTo>
                <a:close/>
              </a:path>
            </a:pathLst>
          </a:custGeom>
        </p:spPr>
      </p:pic>
      <p:sp>
        <p:nvSpPr>
          <p:cNvPr id="45" name="Content Placeholder 2">
            <a:extLst>
              <a:ext uri="{FF2B5EF4-FFF2-40B4-BE49-F238E27FC236}">
                <a16:creationId xmlns:a16="http://schemas.microsoft.com/office/drawing/2014/main" id="{663F455B-F075-C3D1-A69E-59BB7FD0DA88}"/>
              </a:ext>
            </a:extLst>
          </p:cNvPr>
          <p:cNvSpPr>
            <a:spLocks noGrp="1"/>
          </p:cNvSpPr>
          <p:nvPr>
            <p:ph idx="1"/>
          </p:nvPr>
        </p:nvSpPr>
        <p:spPr>
          <a:xfrm>
            <a:off x="217575" y="3174323"/>
            <a:ext cx="5855655" cy="3625990"/>
          </a:xfrm>
        </p:spPr>
        <p:txBody>
          <a:bodyPr>
            <a:noAutofit/>
          </a:bodyPr>
          <a:lstStyle/>
          <a:p>
            <a:pPr lvl="0">
              <a:spcBef>
                <a:spcPts val="0"/>
              </a:spcBef>
            </a:pPr>
            <a:r>
              <a:rPr lang="en-GB" sz="2200" kern="100" dirty="0">
                <a:ea typeface="Times New Roman" panose="02020603050405020304" pitchFamily="18" charset="0"/>
                <a:cs typeface="Arial" panose="020B0604020202020204" pitchFamily="34" charset="0"/>
              </a:rPr>
              <a:t>Born into a </a:t>
            </a:r>
            <a:r>
              <a:rPr lang="en-GB" sz="2200" b="1" kern="100" dirty="0">
                <a:ea typeface="Times New Roman" panose="02020603050405020304" pitchFamily="18" charset="0"/>
                <a:cs typeface="Arial" panose="020B0604020202020204" pitchFamily="34" charset="0"/>
              </a:rPr>
              <a:t>Chukchi</a:t>
            </a:r>
            <a:r>
              <a:rPr lang="en-GB" sz="2200" kern="100" dirty="0">
                <a:ea typeface="Times New Roman" panose="02020603050405020304" pitchFamily="18" charset="0"/>
                <a:cs typeface="Arial" panose="020B0604020202020204" pitchFamily="34" charset="0"/>
              </a:rPr>
              <a:t> family in Siberia around 1730.</a:t>
            </a:r>
          </a:p>
          <a:p>
            <a:pPr lvl="0">
              <a:spcBef>
                <a:spcPts val="0"/>
              </a:spcBef>
            </a:pPr>
            <a:r>
              <a:rPr lang="en-GB" sz="2200" b="1" kern="100" dirty="0">
                <a:effectLst/>
                <a:ea typeface="Times New Roman" panose="02020603050405020304" pitchFamily="18" charset="0"/>
                <a:cs typeface="Arial" panose="020B0604020202020204" pitchFamily="34" charset="0"/>
              </a:rPr>
              <a:t>Captured by a Russian explorer </a:t>
            </a:r>
            <a:r>
              <a:rPr lang="en-GB" sz="2200" kern="100" dirty="0">
                <a:effectLst/>
                <a:ea typeface="Times New Roman" panose="02020603050405020304" pitchFamily="18" charset="0"/>
                <a:cs typeface="Arial" panose="020B0604020202020204" pitchFamily="34" charset="0"/>
              </a:rPr>
              <a:t>as a boy.</a:t>
            </a:r>
          </a:p>
          <a:p>
            <a:pPr lvl="0">
              <a:spcBef>
                <a:spcPts val="0"/>
              </a:spcBef>
            </a:pPr>
            <a:r>
              <a:rPr lang="en-GB" sz="2200" kern="100" dirty="0">
                <a:ea typeface="Times New Roman" panose="02020603050405020304" pitchFamily="18" charset="0"/>
                <a:cs typeface="Arial" panose="020B0604020202020204" pitchFamily="34" charset="0"/>
              </a:rPr>
              <a:t>Trained at the </a:t>
            </a:r>
            <a:r>
              <a:rPr lang="en-GB" sz="2200" b="1" kern="100" dirty="0">
                <a:ea typeface="Times New Roman" panose="02020603050405020304" pitchFamily="18" charset="0"/>
                <a:cs typeface="Arial" panose="020B0604020202020204" pitchFamily="34" charset="0"/>
              </a:rPr>
              <a:t>Irkutsk Navigational School </a:t>
            </a:r>
            <a:r>
              <a:rPr lang="en-GB" sz="2200" kern="100" dirty="0">
                <a:ea typeface="Times New Roman" panose="02020603050405020304" pitchFamily="18" charset="0"/>
                <a:cs typeface="Arial" panose="020B0604020202020204" pitchFamily="34" charset="0"/>
              </a:rPr>
              <a:t>in Siberia.</a:t>
            </a:r>
          </a:p>
          <a:p>
            <a:pPr lvl="0">
              <a:spcBef>
                <a:spcPts val="0"/>
              </a:spcBef>
            </a:pPr>
            <a:r>
              <a:rPr lang="en-GB" sz="2200" b="1" kern="100" dirty="0">
                <a:effectLst/>
                <a:ea typeface="Times New Roman" panose="02020603050405020304" pitchFamily="18" charset="0"/>
                <a:cs typeface="Arial" panose="020B0604020202020204" pitchFamily="34" charset="0"/>
              </a:rPr>
              <a:t>Surveyed the Bering Strait</a:t>
            </a:r>
            <a:r>
              <a:rPr lang="en-GB" sz="2200" kern="100" dirty="0">
                <a:effectLst/>
                <a:ea typeface="Times New Roman" panose="02020603050405020304" pitchFamily="18" charset="0"/>
                <a:cs typeface="Arial" panose="020B0604020202020204" pitchFamily="34" charset="0"/>
              </a:rPr>
              <a:t> in the 1760s.</a:t>
            </a:r>
          </a:p>
          <a:p>
            <a:pPr lvl="0">
              <a:spcBef>
                <a:spcPts val="0"/>
              </a:spcBef>
            </a:pPr>
            <a:r>
              <a:rPr lang="en-GB" sz="2200" kern="100" dirty="0">
                <a:ea typeface="Times New Roman" panose="02020603050405020304" pitchFamily="18" charset="0"/>
                <a:cs typeface="Arial" panose="020B0604020202020204" pitchFamily="34" charset="0"/>
              </a:rPr>
              <a:t>Worked as a </a:t>
            </a:r>
            <a:r>
              <a:rPr lang="en-GB" sz="2200" b="1" kern="100" dirty="0">
                <a:ea typeface="Times New Roman" panose="02020603050405020304" pitchFamily="18" charset="0"/>
                <a:cs typeface="Arial" panose="020B0604020202020204" pitchFamily="34" charset="0"/>
              </a:rPr>
              <a:t>navigator</a:t>
            </a:r>
            <a:r>
              <a:rPr lang="en-GB" sz="2200" kern="100" dirty="0">
                <a:ea typeface="Times New Roman" panose="02020603050405020304" pitchFamily="18" charset="0"/>
                <a:cs typeface="Arial" panose="020B0604020202020204" pitchFamily="34" charset="0"/>
              </a:rPr>
              <a:t> for Russian navy.</a:t>
            </a:r>
          </a:p>
          <a:p>
            <a:pPr lvl="0">
              <a:spcBef>
                <a:spcPts val="0"/>
              </a:spcBef>
            </a:pPr>
            <a:r>
              <a:rPr lang="en-GB" sz="2200" kern="100" dirty="0">
                <a:ea typeface="Times New Roman" panose="02020603050405020304" pitchFamily="18" charset="0"/>
                <a:cs typeface="Arial" panose="020B0604020202020204" pitchFamily="34" charset="0"/>
              </a:rPr>
              <a:t>Helped </a:t>
            </a:r>
            <a:r>
              <a:rPr lang="en-GB" sz="2200" b="1" kern="100" dirty="0">
                <a:ea typeface="Times New Roman" panose="02020603050405020304" pitchFamily="18" charset="0"/>
                <a:cs typeface="Arial" panose="020B0604020202020204" pitchFamily="34" charset="0"/>
              </a:rPr>
              <a:t>map the Siberian-Alaskan coastline.</a:t>
            </a:r>
          </a:p>
        </p:txBody>
      </p:sp>
      <p:pic>
        <p:nvPicPr>
          <p:cNvPr id="7" name="Picture 6">
            <a:extLst>
              <a:ext uri="{FF2B5EF4-FFF2-40B4-BE49-F238E27FC236}">
                <a16:creationId xmlns:a16="http://schemas.microsoft.com/office/drawing/2014/main" id="{06DB6ADB-C100-580F-7F1F-B341FD3D663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555209" y="359420"/>
            <a:ext cx="2874578" cy="2763915"/>
          </a:xfrm>
          <a:prstGeom prst="ellipse">
            <a:avLst/>
          </a:prstGeom>
        </p:spPr>
      </p:pic>
      <p:sp>
        <p:nvSpPr>
          <p:cNvPr id="9" name="Title 1">
            <a:extLst>
              <a:ext uri="{FF2B5EF4-FFF2-40B4-BE49-F238E27FC236}">
                <a16:creationId xmlns:a16="http://schemas.microsoft.com/office/drawing/2014/main" id="{5E4489D0-94EF-C8C2-6D95-3FE333DF21E5}"/>
              </a:ext>
            </a:extLst>
          </p:cNvPr>
          <p:cNvSpPr>
            <a:spLocks noGrp="1"/>
          </p:cNvSpPr>
          <p:nvPr>
            <p:ph type="title"/>
          </p:nvPr>
        </p:nvSpPr>
        <p:spPr>
          <a:xfrm>
            <a:off x="3471702" y="1308466"/>
            <a:ext cx="2624298" cy="629912"/>
          </a:xfrm>
        </p:spPr>
        <p:txBody>
          <a:bodyPr anchor="ctr">
            <a:noAutofit/>
          </a:bodyPr>
          <a:lstStyle/>
          <a:p>
            <a:pPr algn="ctr"/>
            <a:r>
              <a:rPr lang="en-GB" sz="3000" b="1" dirty="0"/>
              <a:t>Nikolai </a:t>
            </a:r>
            <a:r>
              <a:rPr lang="en-GB" sz="3000" b="1" dirty="0" err="1"/>
              <a:t>Daurkin</a:t>
            </a:r>
            <a:endParaRPr lang="en-GB" sz="2500" b="1" dirty="0"/>
          </a:p>
        </p:txBody>
      </p:sp>
      <p:sp>
        <p:nvSpPr>
          <p:cNvPr id="3" name="Content Placeholder 2">
            <a:extLst>
              <a:ext uri="{FF2B5EF4-FFF2-40B4-BE49-F238E27FC236}">
                <a16:creationId xmlns:a16="http://schemas.microsoft.com/office/drawing/2014/main" id="{2C08E3BE-FF3D-50EE-BA30-D474EB47CAC9}"/>
              </a:ext>
            </a:extLst>
          </p:cNvPr>
          <p:cNvSpPr txBox="1">
            <a:spLocks/>
          </p:cNvSpPr>
          <p:nvPr/>
        </p:nvSpPr>
        <p:spPr>
          <a:xfrm>
            <a:off x="9975962" y="6579098"/>
            <a:ext cx="2234869" cy="277347"/>
          </a:xfrm>
          <a:prstGeom prst="rect">
            <a:avLst/>
          </a:prstGeom>
        </p:spPr>
        <p:txBody>
          <a:bodyPr vert="horz" lIns="91440" tIns="45720" rIns="91440" bIns="45720" rtlCol="0">
            <a:noAutofit/>
          </a:bodyPr>
          <a:lstStyle>
            <a:lvl1pPr marL="228600" indent="-228600" algn="l" defTabSz="914400" rtl="0" eaLnBrk="1" latinLnBrk="0" hangingPunct="1">
              <a:lnSpc>
                <a:spcPct val="110000"/>
              </a:lnSpc>
              <a:spcBef>
                <a:spcPts val="1000"/>
              </a:spcBef>
              <a:buClr>
                <a:schemeClr val="tx2">
                  <a:lumMod val="50000"/>
                  <a:lumOff val="50000"/>
                </a:schemeClr>
              </a:buClr>
              <a:buSzPct val="75000"/>
              <a:buFont typeface="Wingdings" panose="05000000000000000000" pitchFamily="2" charset="2"/>
              <a:buChar char="§"/>
              <a:defRPr sz="2000" kern="1200">
                <a:solidFill>
                  <a:schemeClr val="tx2"/>
                </a:solidFill>
                <a:latin typeface="+mn-lt"/>
                <a:ea typeface="+mn-ea"/>
                <a:cs typeface="+mn-cs"/>
              </a:defRPr>
            </a:lvl1pPr>
            <a:lvl2pPr marL="4572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800" kern="1200">
                <a:solidFill>
                  <a:schemeClr val="tx2"/>
                </a:solidFill>
                <a:latin typeface="+mn-lt"/>
                <a:ea typeface="+mn-ea"/>
                <a:cs typeface="+mn-cs"/>
              </a:defRPr>
            </a:lvl2pPr>
            <a:lvl3pPr marL="6858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600" kern="1200">
                <a:solidFill>
                  <a:schemeClr val="tx2"/>
                </a:solidFill>
                <a:latin typeface="+mn-lt"/>
                <a:ea typeface="+mn-ea"/>
                <a:cs typeface="+mn-cs"/>
              </a:defRPr>
            </a:lvl3pPr>
            <a:lvl4pPr marL="9144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4pPr>
            <a:lvl5pPr marL="1143000" indent="-228600" algn="l" defTabSz="914400" rtl="0" eaLnBrk="1" latinLnBrk="0" hangingPunct="1">
              <a:lnSpc>
                <a:spcPct val="110000"/>
              </a:lnSpc>
              <a:spcBef>
                <a:spcPts val="500"/>
              </a:spcBef>
              <a:buClr>
                <a:schemeClr val="tx2">
                  <a:lumMod val="50000"/>
                  <a:lumOff val="50000"/>
                </a:schemeClr>
              </a:buClr>
              <a:buSzPct val="75000"/>
              <a:buFont typeface="Wingdings" panose="05000000000000000000" pitchFamily="2" charset="2"/>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000" baseline="-25000" dirty="0">
                <a:solidFill>
                  <a:schemeClr val="bg2"/>
                </a:solidFill>
              </a:rPr>
              <a:t>”Great South Sea or Pacific Ocean”. Public Domain.</a:t>
            </a:r>
          </a:p>
        </p:txBody>
      </p:sp>
    </p:spTree>
    <p:extLst>
      <p:ext uri="{BB962C8B-B14F-4D97-AF65-F5344CB8AC3E}">
        <p14:creationId xmlns:p14="http://schemas.microsoft.com/office/powerpoint/2010/main" val="4250864308"/>
      </p:ext>
    </p:extLst>
  </p:cSld>
  <p:clrMapOvr>
    <a:masterClrMapping/>
  </p:clrMapOvr>
</p:sld>
</file>

<file path=ppt/theme/theme1.xml><?xml version="1.0" encoding="utf-8"?>
<a:theme xmlns:a="http://schemas.openxmlformats.org/drawingml/2006/main" name="CosineVTI">
  <a:themeElements>
    <a:clrScheme name="Custom 2">
      <a:dk1>
        <a:srgbClr val="000000"/>
      </a:dk1>
      <a:lt1>
        <a:srgbClr val="FFFFFF"/>
      </a:lt1>
      <a:dk2>
        <a:srgbClr val="17406D"/>
      </a:dk2>
      <a:lt2>
        <a:srgbClr val="DBEFF9"/>
      </a:lt2>
      <a:accent1>
        <a:srgbClr val="82CDD0"/>
      </a:accent1>
      <a:accent2>
        <a:srgbClr val="82CDD0"/>
      </a:accent2>
      <a:accent3>
        <a:srgbClr val="0BD0D9"/>
      </a:accent3>
      <a:accent4>
        <a:srgbClr val="10CF9B"/>
      </a:accent4>
      <a:accent5>
        <a:srgbClr val="7CCA62"/>
      </a:accent5>
      <a:accent6>
        <a:srgbClr val="A5C249"/>
      </a:accent6>
      <a:hlink>
        <a:srgbClr val="F49100"/>
      </a:hlink>
      <a:folHlink>
        <a:srgbClr val="85DFD0"/>
      </a:folHlink>
    </a:clrScheme>
    <a:fontScheme name="Custom 50">
      <a:majorFont>
        <a:latin typeface="Grandview"/>
        <a:ea typeface=""/>
        <a:cs typeface=""/>
      </a:majorFont>
      <a:minorFont>
        <a:latin typeface="Grandvie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sineVTI" id="{4F4449D5-5E9D-4D83-9E2A-939F9CF20276}" vid="{03166EA1-370F-4321-A61E-8851365B431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TotalTime>
  <Words>2315</Words>
  <Application>Microsoft Macintosh PowerPoint</Application>
  <PresentationFormat>Widescreen</PresentationFormat>
  <Paragraphs>260</Paragraphs>
  <Slides>10</Slides>
  <Notes>10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AQAChevinPro</vt:lpstr>
      <vt:lpstr>Arial</vt:lpstr>
      <vt:lpstr>ArialMT</vt:lpstr>
      <vt:lpstr>Bahnschrift</vt:lpstr>
      <vt:lpstr>Bahnschrift SemiLight</vt:lpstr>
      <vt:lpstr>Calibri</vt:lpstr>
      <vt:lpstr>Cambria</vt:lpstr>
      <vt:lpstr>Grandview</vt:lpstr>
      <vt:lpstr>Wingdings</vt:lpstr>
      <vt:lpstr>CosineVTI</vt:lpstr>
      <vt:lpstr>Cold Environments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Nikolai Daurkin</vt:lpstr>
      <vt:lpstr>Sheila Watt-Cloutier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Cold Environments GCSE Geography</dc:title>
  <dc:subject/>
  <dc:creator>Environment and Empire</dc:creator>
  <cp:keywords/>
  <dc:description>https://environmentandempire.org.uk/</dc:description>
  <cp:lastModifiedBy>Poskett, James</cp:lastModifiedBy>
  <cp:revision>624</cp:revision>
  <dcterms:created xsi:type="dcterms:W3CDTF">2023-05-17T10:52:34Z</dcterms:created>
  <dcterms:modified xsi:type="dcterms:W3CDTF">2023-10-06T13:25:57Z</dcterms:modified>
  <cp:category/>
</cp:coreProperties>
</file>